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30"/>
  </p:notesMasterIdLst>
  <p:sldIdLst>
    <p:sldId id="256" r:id="rId2"/>
    <p:sldId id="280" r:id="rId3"/>
    <p:sldId id="291" r:id="rId4"/>
    <p:sldId id="296" r:id="rId5"/>
    <p:sldId id="292" r:id="rId6"/>
    <p:sldId id="301" r:id="rId7"/>
    <p:sldId id="302" r:id="rId8"/>
    <p:sldId id="303" r:id="rId9"/>
    <p:sldId id="304" r:id="rId10"/>
    <p:sldId id="305" r:id="rId11"/>
    <p:sldId id="306" r:id="rId12"/>
    <p:sldId id="307" r:id="rId13"/>
    <p:sldId id="308" r:id="rId14"/>
    <p:sldId id="309" r:id="rId15"/>
    <p:sldId id="312" r:id="rId16"/>
    <p:sldId id="316" r:id="rId17"/>
    <p:sldId id="317" r:id="rId18"/>
    <p:sldId id="318" r:id="rId19"/>
    <p:sldId id="319" r:id="rId20"/>
    <p:sldId id="320" r:id="rId21"/>
    <p:sldId id="321" r:id="rId22"/>
    <p:sldId id="323" r:id="rId23"/>
    <p:sldId id="324" r:id="rId24"/>
    <p:sldId id="325" r:id="rId25"/>
    <p:sldId id="326" r:id="rId26"/>
    <p:sldId id="327" r:id="rId27"/>
    <p:sldId id="328" r:id="rId28"/>
    <p:sldId id="329"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77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 d="100"/>
        <a:sy n="20" d="100"/>
      </p:scale>
      <p:origin x="0" y="0"/>
    </p:cViewPr>
  </p:sorterViewPr>
  <p:notesViewPr>
    <p:cSldViewPr>
      <p:cViewPr varScale="1">
        <p:scale>
          <a:sx n="40" d="100"/>
          <a:sy n="40" d="100"/>
        </p:scale>
        <p:origin x="-148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1026">
            <a:extLst>
              <a:ext uri="{FF2B5EF4-FFF2-40B4-BE49-F238E27FC236}">
                <a16:creationId xmlns:a16="http://schemas.microsoft.com/office/drawing/2014/main" id="{2A351AEB-CF97-462E-A04E-7DC4D1A82DC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Times New Roman" pitchFamily="1" charset="0"/>
              </a:defRPr>
            </a:lvl1pPr>
          </a:lstStyle>
          <a:p>
            <a:pPr>
              <a:defRPr/>
            </a:pPr>
            <a:endParaRPr lang="en-US"/>
          </a:p>
        </p:txBody>
      </p:sp>
      <p:sp>
        <p:nvSpPr>
          <p:cNvPr id="52227" name="Rectangle 1027">
            <a:extLst>
              <a:ext uri="{FF2B5EF4-FFF2-40B4-BE49-F238E27FC236}">
                <a16:creationId xmlns:a16="http://schemas.microsoft.com/office/drawing/2014/main" id="{CC89179B-3435-4955-B21E-4FB3F6064479}"/>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New Roman" pitchFamily="1" charset="0"/>
              </a:defRPr>
            </a:lvl1pPr>
          </a:lstStyle>
          <a:p>
            <a:pPr>
              <a:defRPr/>
            </a:pPr>
            <a:endParaRPr lang="en-US"/>
          </a:p>
        </p:txBody>
      </p:sp>
      <p:sp>
        <p:nvSpPr>
          <p:cNvPr id="69636" name="Rectangle 1028">
            <a:extLst>
              <a:ext uri="{FF2B5EF4-FFF2-40B4-BE49-F238E27FC236}">
                <a16:creationId xmlns:a16="http://schemas.microsoft.com/office/drawing/2014/main" id="{659D906E-EB33-4B8F-A04E-C3B8C033B00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9" name="Rectangle 1029">
            <a:extLst>
              <a:ext uri="{FF2B5EF4-FFF2-40B4-BE49-F238E27FC236}">
                <a16:creationId xmlns:a16="http://schemas.microsoft.com/office/drawing/2014/main" id="{66968C81-D048-4DC2-A6B6-FB52C649BAAD}"/>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2230" name="Rectangle 1030">
            <a:extLst>
              <a:ext uri="{FF2B5EF4-FFF2-40B4-BE49-F238E27FC236}">
                <a16:creationId xmlns:a16="http://schemas.microsoft.com/office/drawing/2014/main" id="{551E9E9B-C9FC-44D6-B031-1A0731C22464}"/>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Times New Roman" pitchFamily="1" charset="0"/>
              </a:defRPr>
            </a:lvl1pPr>
          </a:lstStyle>
          <a:p>
            <a:pPr>
              <a:defRPr/>
            </a:pPr>
            <a:endParaRPr lang="en-US"/>
          </a:p>
        </p:txBody>
      </p:sp>
      <p:sp>
        <p:nvSpPr>
          <p:cNvPr id="52231" name="Rectangle 1031">
            <a:extLst>
              <a:ext uri="{FF2B5EF4-FFF2-40B4-BE49-F238E27FC236}">
                <a16:creationId xmlns:a16="http://schemas.microsoft.com/office/drawing/2014/main" id="{E9C41741-CC00-4791-BABF-0A066F4DBE34}"/>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725A994-1F27-4B6D-B1B8-B8BA220DEF8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812805" y="6272785"/>
            <a:ext cx="4745736" cy="365125"/>
          </a:xfrm>
        </p:spPr>
        <p:txBody>
          <a:bodyPr/>
          <a:lstStyle/>
          <a:p>
            <a:pPr>
              <a:defRPr/>
            </a:pPr>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5A0BC140-C79C-4237-9B1B-0347F0C6FD35}" type="slidenum">
              <a:rPr lang="en-US" altLang="en-US" smtClean="0"/>
              <a:pPr/>
              <a:t>‹#›</a:t>
            </a:fld>
            <a:endParaRPr lang="en-US" altLang="en-US"/>
          </a:p>
        </p:txBody>
      </p:sp>
    </p:spTree>
    <p:extLst>
      <p:ext uri="{BB962C8B-B14F-4D97-AF65-F5344CB8AC3E}">
        <p14:creationId xmlns:p14="http://schemas.microsoft.com/office/powerpoint/2010/main" val="2519337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F340A8CC-76D6-415F-B1ED-79A27250E2E1}" type="slidenum">
              <a:rPr lang="en-US" altLang="en-US" smtClean="0"/>
              <a:pPr/>
              <a:t>‹#›</a:t>
            </a:fld>
            <a:endParaRPr lang="en-US" altLang="en-US"/>
          </a:p>
        </p:txBody>
      </p:sp>
    </p:spTree>
    <p:extLst>
      <p:ext uri="{BB962C8B-B14F-4D97-AF65-F5344CB8AC3E}">
        <p14:creationId xmlns:p14="http://schemas.microsoft.com/office/powerpoint/2010/main" val="1246500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7F8C9300-7236-4867-9840-08556E3BF95B}" type="slidenum">
              <a:rPr lang="en-US" altLang="en-US" smtClean="0"/>
              <a:pPr/>
              <a:t>‹#›</a:t>
            </a:fld>
            <a:endParaRPr lang="en-US" altLang="en-US"/>
          </a:p>
        </p:txBody>
      </p:sp>
    </p:spTree>
    <p:extLst>
      <p:ext uri="{BB962C8B-B14F-4D97-AF65-F5344CB8AC3E}">
        <p14:creationId xmlns:p14="http://schemas.microsoft.com/office/powerpoint/2010/main" val="23240750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9"/>
        <p:cNvGrpSpPr/>
        <p:nvPr/>
      </p:nvGrpSpPr>
      <p:grpSpPr>
        <a:xfrm>
          <a:off x="0" y="0"/>
          <a:ext cx="0" cy="0"/>
          <a:chOff x="0" y="0"/>
          <a:chExt cx="0" cy="0"/>
        </a:xfrm>
      </p:grpSpPr>
      <p:sp>
        <p:nvSpPr>
          <p:cNvPr id="40" name="Shape 40"/>
          <p:cNvSpPr/>
          <p:nvPr/>
        </p:nvSpPr>
        <p:spPr>
          <a:xfrm>
            <a:off x="4572000" y="0"/>
            <a:ext cx="4572000" cy="68580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sz="1800"/>
          </a:p>
        </p:txBody>
      </p:sp>
      <p:cxnSp>
        <p:nvCxnSpPr>
          <p:cNvPr id="41" name="Shape 41"/>
          <p:cNvCxnSpPr>
            <a:cxnSpLocks/>
          </p:cNvCxnSpPr>
          <p:nvPr/>
        </p:nvCxnSpPr>
        <p:spPr>
          <a:xfrm>
            <a:off x="4632960" y="0"/>
            <a:ext cx="0" cy="6858000"/>
          </a:xfrm>
          <a:prstGeom prst="straightConnector1">
            <a:avLst/>
          </a:prstGeom>
          <a:noFill/>
          <a:ln w="19050" cap="flat" cmpd="sng">
            <a:solidFill>
              <a:schemeClr val="lt1"/>
            </a:solidFill>
            <a:prstDash val="solid"/>
            <a:round/>
            <a:headEnd type="none" w="med" len="med"/>
            <a:tailEnd type="none" w="med" len="med"/>
          </a:ln>
        </p:spPr>
      </p:cxnSp>
      <p:sp>
        <p:nvSpPr>
          <p:cNvPr id="42" name="Shape 42"/>
          <p:cNvSpPr txBox="1">
            <a:spLocks noGrp="1"/>
          </p:cNvSpPr>
          <p:nvPr>
            <p:ph type="title"/>
          </p:nvPr>
        </p:nvSpPr>
        <p:spPr>
          <a:xfrm>
            <a:off x="265500" y="1441867"/>
            <a:ext cx="4045200" cy="22804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3" name="Shape 43"/>
          <p:cNvSpPr txBox="1">
            <a:spLocks noGrp="1"/>
          </p:cNvSpPr>
          <p:nvPr>
            <p:ph type="subTitle" idx="1"/>
          </p:nvPr>
        </p:nvSpPr>
        <p:spPr>
          <a:xfrm>
            <a:off x="265500" y="3793600"/>
            <a:ext cx="4045200" cy="1794000"/>
          </a:xfrm>
          <a:prstGeom prst="rect">
            <a:avLst/>
          </a:prstGeom>
        </p:spPr>
        <p:txBody>
          <a:bodyPr lIns="91425" tIns="91425" rIns="91425" bIns="91425" anchor="t" anchorCtr="0"/>
          <a:lstStyle>
            <a:lvl1pPr lvl="0" algn="ctr">
              <a:lnSpc>
                <a:spcPct val="100000"/>
              </a:lnSpc>
              <a:spcBef>
                <a:spcPts val="0"/>
              </a:spcBef>
              <a:spcAft>
                <a:spcPts val="0"/>
              </a:spcAft>
              <a:buClr>
                <a:schemeClr val="dk1"/>
              </a:buClr>
              <a:buSzPct val="100000"/>
              <a:buNone/>
              <a:defRPr sz="2100">
                <a:solidFill>
                  <a:schemeClr val="dk1"/>
                </a:solidFill>
              </a:defRPr>
            </a:lvl1pPr>
            <a:lvl2pPr lvl="1" algn="ctr">
              <a:lnSpc>
                <a:spcPct val="100000"/>
              </a:lnSpc>
              <a:spcBef>
                <a:spcPts val="0"/>
              </a:spcBef>
              <a:spcAft>
                <a:spcPts val="0"/>
              </a:spcAft>
              <a:buClr>
                <a:schemeClr val="dk1"/>
              </a:buClr>
              <a:buSzPct val="100000"/>
              <a:buNone/>
              <a:defRPr sz="2100">
                <a:solidFill>
                  <a:schemeClr val="dk1"/>
                </a:solidFill>
              </a:defRPr>
            </a:lvl2pPr>
            <a:lvl3pPr lvl="2" algn="ctr">
              <a:lnSpc>
                <a:spcPct val="100000"/>
              </a:lnSpc>
              <a:spcBef>
                <a:spcPts val="0"/>
              </a:spcBef>
              <a:spcAft>
                <a:spcPts val="0"/>
              </a:spcAft>
              <a:buClr>
                <a:schemeClr val="dk1"/>
              </a:buClr>
              <a:buSzPct val="100000"/>
              <a:buNone/>
              <a:defRPr sz="2100">
                <a:solidFill>
                  <a:schemeClr val="dk1"/>
                </a:solidFill>
              </a:defRPr>
            </a:lvl3pPr>
            <a:lvl4pPr lvl="3" algn="ctr">
              <a:lnSpc>
                <a:spcPct val="100000"/>
              </a:lnSpc>
              <a:spcBef>
                <a:spcPts val="0"/>
              </a:spcBef>
              <a:spcAft>
                <a:spcPts val="0"/>
              </a:spcAft>
              <a:buClr>
                <a:schemeClr val="dk1"/>
              </a:buClr>
              <a:buSzPct val="100000"/>
              <a:buNone/>
              <a:defRPr sz="2100">
                <a:solidFill>
                  <a:schemeClr val="dk1"/>
                </a:solidFill>
              </a:defRPr>
            </a:lvl4pPr>
            <a:lvl5pPr lvl="4" algn="ctr">
              <a:lnSpc>
                <a:spcPct val="100000"/>
              </a:lnSpc>
              <a:spcBef>
                <a:spcPts val="0"/>
              </a:spcBef>
              <a:spcAft>
                <a:spcPts val="0"/>
              </a:spcAft>
              <a:buClr>
                <a:schemeClr val="dk1"/>
              </a:buClr>
              <a:buSzPct val="100000"/>
              <a:buNone/>
              <a:defRPr sz="2100">
                <a:solidFill>
                  <a:schemeClr val="dk1"/>
                </a:solidFill>
              </a:defRPr>
            </a:lvl5pPr>
            <a:lvl6pPr lvl="5" algn="ctr">
              <a:lnSpc>
                <a:spcPct val="100000"/>
              </a:lnSpc>
              <a:spcBef>
                <a:spcPts val="0"/>
              </a:spcBef>
              <a:spcAft>
                <a:spcPts val="0"/>
              </a:spcAft>
              <a:buClr>
                <a:schemeClr val="dk1"/>
              </a:buClr>
              <a:buSzPct val="100000"/>
              <a:buNone/>
              <a:defRPr sz="2100">
                <a:solidFill>
                  <a:schemeClr val="dk1"/>
                </a:solidFill>
              </a:defRPr>
            </a:lvl6pPr>
            <a:lvl7pPr lvl="6" algn="ctr">
              <a:lnSpc>
                <a:spcPct val="100000"/>
              </a:lnSpc>
              <a:spcBef>
                <a:spcPts val="0"/>
              </a:spcBef>
              <a:spcAft>
                <a:spcPts val="0"/>
              </a:spcAft>
              <a:buClr>
                <a:schemeClr val="dk1"/>
              </a:buClr>
              <a:buSzPct val="100000"/>
              <a:buNone/>
              <a:defRPr sz="2100">
                <a:solidFill>
                  <a:schemeClr val="dk1"/>
                </a:solidFill>
              </a:defRPr>
            </a:lvl7pPr>
            <a:lvl8pPr lvl="7" algn="ctr">
              <a:lnSpc>
                <a:spcPct val="100000"/>
              </a:lnSpc>
              <a:spcBef>
                <a:spcPts val="0"/>
              </a:spcBef>
              <a:spcAft>
                <a:spcPts val="0"/>
              </a:spcAft>
              <a:buClr>
                <a:schemeClr val="dk1"/>
              </a:buClr>
              <a:buSzPct val="100000"/>
              <a:buNone/>
              <a:defRPr sz="2100">
                <a:solidFill>
                  <a:schemeClr val="dk1"/>
                </a:solidFill>
              </a:defRPr>
            </a:lvl8pPr>
            <a:lvl9pPr lvl="8" algn="ctr">
              <a:lnSpc>
                <a:spcPct val="100000"/>
              </a:lnSpc>
              <a:spcBef>
                <a:spcPts val="0"/>
              </a:spcBef>
              <a:spcAft>
                <a:spcPts val="0"/>
              </a:spcAft>
              <a:buClr>
                <a:schemeClr val="dk1"/>
              </a:buClr>
              <a:buSzPct val="100000"/>
              <a:buNone/>
              <a:defRPr sz="2100">
                <a:solidFill>
                  <a:schemeClr val="dk1"/>
                </a:solidFill>
              </a:defRPr>
            </a:lvl9pPr>
          </a:lstStyle>
          <a:p>
            <a:endParaRPr/>
          </a:p>
        </p:txBody>
      </p:sp>
      <p:sp>
        <p:nvSpPr>
          <p:cNvPr id="44" name="Shape 44"/>
          <p:cNvSpPr txBox="1">
            <a:spLocks noGrp="1"/>
          </p:cNvSpPr>
          <p:nvPr>
            <p:ph type="body" idx="2"/>
          </p:nvPr>
        </p:nvSpPr>
        <p:spPr>
          <a:xfrm>
            <a:off x="4939500" y="965600"/>
            <a:ext cx="3837000" cy="49268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5" name="Shape 45"/>
          <p:cNvSpPr txBox="1">
            <a:spLocks noGrp="1"/>
          </p:cNvSpPr>
          <p:nvPr>
            <p:ph type="sldNum" idx="12"/>
          </p:nvPr>
        </p:nvSpPr>
        <p:spPr>
          <a:xfrm>
            <a:off x="8490250" y="6241345"/>
            <a:ext cx="548700" cy="524800"/>
          </a:xfrm>
          <a:prstGeom prst="rect">
            <a:avLst/>
          </a:prstGeom>
        </p:spPr>
        <p:txBody>
          <a:bodyPr lIns="91425" tIns="91425" rIns="91425" bIns="91425" anchor="ctr" anchorCtr="0">
            <a:noAutofit/>
          </a:bodyPr>
          <a:lstStyle/>
          <a:p>
            <a:fld id="{00000000-1234-1234-1234-123412341234}" type="slidenum">
              <a:rPr lang="en" smtClean="0">
                <a:solidFill>
                  <a:schemeClr val="lt1"/>
                </a:solidFill>
              </a:rPr>
              <a:pPr/>
              <a:t>‹#›</a:t>
            </a:fld>
            <a:endParaRPr lang="en">
              <a:solidFill>
                <a:schemeClr val="lt1"/>
              </a:solidFill>
            </a:endParaRPr>
          </a:p>
        </p:txBody>
      </p:sp>
    </p:spTree>
    <p:extLst>
      <p:ext uri="{BB962C8B-B14F-4D97-AF65-F5344CB8AC3E}">
        <p14:creationId xmlns:p14="http://schemas.microsoft.com/office/powerpoint/2010/main" val="131109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71251C2D-AABA-41D0-BE8A-16DBC67D393F}" type="slidenum">
              <a:rPr lang="en-US" altLang="en-US" smtClean="0"/>
              <a:pPr/>
              <a:t>‹#›</a:t>
            </a:fld>
            <a:endParaRPr lang="en-US" altLang="en-US"/>
          </a:p>
        </p:txBody>
      </p:sp>
    </p:spTree>
    <p:extLst>
      <p:ext uri="{BB962C8B-B14F-4D97-AF65-F5344CB8AC3E}">
        <p14:creationId xmlns:p14="http://schemas.microsoft.com/office/powerpoint/2010/main" val="3271543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pPr>
              <a:defRPr/>
            </a:pPr>
            <a:endParaRPr lang="en-US"/>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pPr>
              <a:defRPr/>
            </a:pPr>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E606A38E-1C69-4913-B27E-7E4927F07E25}" type="slidenum">
              <a:rPr lang="en-US" altLang="en-US" smtClean="0"/>
              <a:pPr/>
              <a:t>‹#›</a:t>
            </a:fld>
            <a:endParaRPr lang="en-US" altLang="en-US"/>
          </a:p>
        </p:txBody>
      </p:sp>
    </p:spTree>
    <p:extLst>
      <p:ext uri="{BB962C8B-B14F-4D97-AF65-F5344CB8AC3E}">
        <p14:creationId xmlns:p14="http://schemas.microsoft.com/office/powerpoint/2010/main" val="3882803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8EA8C9CF-16E8-435F-AFB5-36353B93B678}" type="slidenum">
              <a:rPr lang="en-US" altLang="en-US" smtClean="0"/>
              <a:pPr/>
              <a:t>‹#›</a:t>
            </a:fld>
            <a:endParaRPr lang="en-US" altLang="en-US"/>
          </a:p>
        </p:txBody>
      </p:sp>
    </p:spTree>
    <p:extLst>
      <p:ext uri="{BB962C8B-B14F-4D97-AF65-F5344CB8AC3E}">
        <p14:creationId xmlns:p14="http://schemas.microsoft.com/office/powerpoint/2010/main" val="2583552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8810AF41-A963-402F-9763-ABE8D1E7E82A}" type="slidenum">
              <a:rPr lang="en-US" altLang="en-US" smtClean="0"/>
              <a:pPr/>
              <a:t>‹#›</a:t>
            </a:fld>
            <a:endParaRPr lang="en-US" altLang="en-US"/>
          </a:p>
        </p:txBody>
      </p:sp>
    </p:spTree>
    <p:extLst>
      <p:ext uri="{BB962C8B-B14F-4D97-AF65-F5344CB8AC3E}">
        <p14:creationId xmlns:p14="http://schemas.microsoft.com/office/powerpoint/2010/main" val="2454895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pPr>
              <a:defRPr/>
            </a:pPr>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pPr>
              <a:defRPr/>
            </a:pPr>
            <a:endParaRPr lang="en-US"/>
          </a:p>
        </p:txBody>
      </p:sp>
      <p:sp>
        <p:nvSpPr>
          <p:cNvPr id="5" name="Slide Number Placeholder 4"/>
          <p:cNvSpPr>
            <a:spLocks noGrp="1"/>
          </p:cNvSpPr>
          <p:nvPr>
            <p:ph type="sldNum" sz="quarter" idx="12"/>
          </p:nvPr>
        </p:nvSpPr>
        <p:spPr/>
        <p:txBody>
          <a:bodyPr/>
          <a:lstStyle/>
          <a:p>
            <a:fld id="{9BBDF961-977B-4591-9E0B-50BDBC2F6982}" type="slidenum">
              <a:rPr lang="en-US" altLang="en-US" smtClean="0"/>
              <a:pPr/>
              <a:t>‹#›</a:t>
            </a:fld>
            <a:endParaRPr lang="en-US" altLang="en-US"/>
          </a:p>
        </p:txBody>
      </p:sp>
    </p:spTree>
    <p:extLst>
      <p:ext uri="{BB962C8B-B14F-4D97-AF65-F5344CB8AC3E}">
        <p14:creationId xmlns:p14="http://schemas.microsoft.com/office/powerpoint/2010/main" val="1686125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9A384B89-D3BE-4BDB-9EC2-3177082FD2FE}" type="slidenum">
              <a:rPr lang="en-US" altLang="en-US" smtClean="0"/>
              <a:pPr/>
              <a:t>‹#›</a:t>
            </a:fld>
            <a:endParaRPr lang="en-US" altLang="en-US"/>
          </a:p>
        </p:txBody>
      </p:sp>
    </p:spTree>
    <p:extLst>
      <p:ext uri="{BB962C8B-B14F-4D97-AF65-F5344CB8AC3E}">
        <p14:creationId xmlns:p14="http://schemas.microsoft.com/office/powerpoint/2010/main" val="1589328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pPr>
              <a:defRPr/>
            </a:pPr>
            <a:endParaRPr lang="en-US"/>
          </a:p>
        </p:txBody>
      </p:sp>
      <p:sp>
        <p:nvSpPr>
          <p:cNvPr id="10" name="Footer Placeholder 9"/>
          <p:cNvSpPr>
            <a:spLocks noGrp="1"/>
          </p:cNvSpPr>
          <p:nvPr>
            <p:ph type="ftr" sz="quarter" idx="11"/>
          </p:nvPr>
        </p:nvSpPr>
        <p:spPr/>
        <p:txBody>
          <a:bodyPr/>
          <a:lstStyle/>
          <a:p>
            <a:pPr>
              <a:defRPr/>
            </a:pPr>
            <a:endParaRPr lang="en-US"/>
          </a:p>
        </p:txBody>
      </p:sp>
      <p:sp>
        <p:nvSpPr>
          <p:cNvPr id="11" name="Slide Number Placeholder 10"/>
          <p:cNvSpPr>
            <a:spLocks noGrp="1"/>
          </p:cNvSpPr>
          <p:nvPr>
            <p:ph type="sldNum" sz="quarter" idx="12"/>
          </p:nvPr>
        </p:nvSpPr>
        <p:spPr/>
        <p:txBody>
          <a:bodyPr/>
          <a:lstStyle/>
          <a:p>
            <a:fld id="{E82935E9-D420-4080-B23B-CDCD2208ED44}" type="slidenum">
              <a:rPr lang="en-US" altLang="en-US" smtClean="0"/>
              <a:pPr/>
              <a:t>‹#›</a:t>
            </a:fld>
            <a:endParaRPr lang="en-US" altLang="en-US"/>
          </a:p>
        </p:txBody>
      </p:sp>
    </p:spTree>
    <p:extLst>
      <p:ext uri="{BB962C8B-B14F-4D97-AF65-F5344CB8AC3E}">
        <p14:creationId xmlns:p14="http://schemas.microsoft.com/office/powerpoint/2010/main" val="2786757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fld id="{03D9F745-61A7-48E4-B40E-77F32F91CA8B}" type="slidenum">
              <a:rPr lang="en-US" altLang="en-US" smtClean="0"/>
              <a:pPr/>
              <a:t>‹#›</a:t>
            </a:fld>
            <a:endParaRPr lang="en-US" altLang="en-US"/>
          </a:p>
        </p:txBody>
      </p:sp>
    </p:spTree>
    <p:extLst>
      <p:ext uri="{BB962C8B-B14F-4D97-AF65-F5344CB8AC3E}">
        <p14:creationId xmlns:p14="http://schemas.microsoft.com/office/powerpoint/2010/main" val="3295633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225606EB-49AB-401C-AD6A-7BAF34109018}" type="slidenum">
              <a:rPr lang="en-US" altLang="en-US" smtClean="0"/>
              <a:pPr/>
              <a:t>‹#›</a:t>
            </a:fld>
            <a:endParaRPr lang="en-US" altLang="en-US"/>
          </a:p>
        </p:txBody>
      </p:sp>
    </p:spTree>
    <p:extLst>
      <p:ext uri="{BB962C8B-B14F-4D97-AF65-F5344CB8AC3E}">
        <p14:creationId xmlns:p14="http://schemas.microsoft.com/office/powerpoint/2010/main" val="74049533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accent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accent2"/>
                                      </p:to>
                                    </p:animClr>
                                  </p:subTnLst>
                                </p:cTn>
                              </p:par>
                              <p:par>
                                <p:cTn id="11" presetID="1" presetClass="entr" presetSubtype="0" fill="hold" grpId="0" nodeType="withEffect">
                                  <p:stCondLst>
                                    <p:cond delay="0"/>
                                  </p:stCondLst>
                                  <p:childTnLst>
                                    <p:set>
                                      <p:cBhvr>
                                        <p:cTn id="12" dur="1" fill="hold">
                                          <p:stCondLst>
                                            <p:cond delay="499"/>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accent2"/>
                                      </p:to>
                                    </p:animClr>
                                  </p:subTnLst>
                                </p:cTn>
                              </p:par>
                              <p:par>
                                <p:cTn id="13" presetID="1" presetClass="entr" presetSubtype="0" fill="hold" grpId="0" nodeType="withEffect">
                                  <p:stCondLst>
                                    <p:cond delay="0"/>
                                  </p:stCondLst>
                                  <p:childTnLst>
                                    <p:set>
                                      <p:cBhvr>
                                        <p:cTn id="14" dur="1" fill="hold">
                                          <p:stCondLst>
                                            <p:cond delay="499"/>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chemeClr val="accent2"/>
                                      </p:to>
                                    </p:animClr>
                                  </p:subTnLst>
                                </p:cTn>
                              </p:par>
                              <p:par>
                                <p:cTn id="15" presetID="1" presetClass="entr" presetSubtype="0" fill="hold" grpId="0" nodeType="withEffect">
                                  <p:stCondLst>
                                    <p:cond delay="0"/>
                                  </p:stCondLst>
                                  <p:childTnLst>
                                    <p:set>
                                      <p:cBhvr>
                                        <p:cTn id="16" dur="1" fill="hold">
                                          <p:stCondLst>
                                            <p:cond delay="499"/>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autoUpdateAnimBg="0"/>
    </p:bldLst>
  </p:timing>
  <p:txStyles>
    <p:titleStyle>
      <a:lvl1pPr algn="l" defTabSz="914400" rtl="0" eaLnBrk="1" latinLnBrk="0" hangingPunct="1">
        <a:lnSpc>
          <a:spcPct val="90000"/>
        </a:lnSpc>
        <a:spcBef>
          <a:spcPct val="0"/>
        </a:spcBef>
        <a:buNone/>
        <a:defRPr sz="4200" b="0" kern="1200" cap="all" baseline="0">
          <a:blipFill>
            <a:blip r:embed="rId16">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1.bin"/><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4.png"/><Relationship Id="rId5" Type="http://schemas.microsoft.com/office/2007/relationships/hdphoto" Target="../media/hdphoto3.wdp"/><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youtube.com/watch?v=R3YFxF0n8n8&amp;t=7041s" TargetMode="External"/><Relationship Id="rId2" Type="http://schemas.openxmlformats.org/officeDocument/2006/relationships/hyperlink" Target="https://en.wikipedia.org/wiki/DECtal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7A453A0A-6353-4C12-B777-00951413515E}"/>
              </a:ext>
            </a:extLst>
          </p:cNvPr>
          <p:cNvSpPr>
            <a:spLocks noGrp="1" noChangeArrowheads="1"/>
          </p:cNvSpPr>
          <p:nvPr>
            <p:ph type="ctrTitle"/>
          </p:nvPr>
        </p:nvSpPr>
        <p:spPr>
          <a:xfrm>
            <a:off x="685800" y="990600"/>
            <a:ext cx="7772400" cy="1143000"/>
          </a:xfrm>
        </p:spPr>
        <p:txBody>
          <a:bodyPr/>
          <a:lstStyle/>
          <a:p>
            <a:r>
              <a:rPr lang="en-US" altLang="en-US" sz="7200"/>
              <a:t>Introduction to Connectionism</a:t>
            </a:r>
          </a:p>
        </p:txBody>
      </p:sp>
      <p:sp>
        <p:nvSpPr>
          <p:cNvPr id="8195" name="Rectangle 3">
            <a:extLst>
              <a:ext uri="{FF2B5EF4-FFF2-40B4-BE49-F238E27FC236}">
                <a16:creationId xmlns:a16="http://schemas.microsoft.com/office/drawing/2014/main" id="{BF75E734-FBAF-49ED-ACA3-9C662BDEC68A}"/>
              </a:ext>
            </a:extLst>
          </p:cNvPr>
          <p:cNvSpPr>
            <a:spLocks noGrp="1" noChangeArrowheads="1"/>
          </p:cNvSpPr>
          <p:nvPr>
            <p:ph type="subTitle" idx="1"/>
          </p:nvPr>
        </p:nvSpPr>
        <p:spPr>
          <a:xfrm>
            <a:off x="1371600" y="3352800"/>
            <a:ext cx="6400800" cy="1752600"/>
          </a:xfrm>
        </p:spPr>
        <p:txBody>
          <a:bodyPr>
            <a:normAutofit fontScale="92500" lnSpcReduction="10000"/>
          </a:bodyPr>
          <a:lstStyle/>
          <a:p>
            <a:r>
              <a:rPr lang="en-US" altLang="en-US" sz="4000" i="1"/>
              <a:t>Basic concepts</a:t>
            </a:r>
          </a:p>
          <a:p>
            <a:r>
              <a:rPr lang="en-US" altLang="en-US" sz="4000" i="1"/>
              <a:t>Perceptron</a:t>
            </a:r>
          </a:p>
          <a:p>
            <a:r>
              <a:rPr lang="en-US" altLang="en-US" sz="4000" i="1"/>
              <a:t>Backpropagation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B5DF851D-7212-43AF-8474-32F93FC2AA00}"/>
              </a:ext>
            </a:extLst>
          </p:cNvPr>
          <p:cNvSpPr>
            <a:spLocks noGrp="1" noChangeArrowheads="1"/>
          </p:cNvSpPr>
          <p:nvPr>
            <p:ph type="title"/>
          </p:nvPr>
        </p:nvSpPr>
        <p:spPr/>
        <p:txBody>
          <a:bodyPr/>
          <a:lstStyle/>
          <a:p>
            <a:r>
              <a:rPr lang="en-US" altLang="en-US"/>
              <a:t>Perceptron algorithm in words</a:t>
            </a:r>
          </a:p>
        </p:txBody>
      </p:sp>
      <p:sp>
        <p:nvSpPr>
          <p:cNvPr id="28675" name="Rectangle 3">
            <a:extLst>
              <a:ext uri="{FF2B5EF4-FFF2-40B4-BE49-F238E27FC236}">
                <a16:creationId xmlns:a16="http://schemas.microsoft.com/office/drawing/2014/main" id="{29F7E45B-B701-49CE-A366-07A30E4A151B}"/>
              </a:ext>
            </a:extLst>
          </p:cNvPr>
          <p:cNvSpPr>
            <a:spLocks noGrp="1" noChangeArrowheads="1"/>
          </p:cNvSpPr>
          <p:nvPr>
            <p:ph idx="1"/>
          </p:nvPr>
        </p:nvSpPr>
        <p:spPr/>
        <p:txBody>
          <a:bodyPr/>
          <a:lstStyle/>
          <a:p>
            <a:pPr>
              <a:lnSpc>
                <a:spcPct val="90000"/>
              </a:lnSpc>
              <a:spcAft>
                <a:spcPts val="800"/>
              </a:spcAft>
              <a:buFontTx/>
              <a:buNone/>
            </a:pPr>
            <a:r>
              <a:rPr lang="en-US" altLang="en-US"/>
              <a:t>For each node in the output layer:</a:t>
            </a:r>
          </a:p>
          <a:p>
            <a:pPr lvl="1">
              <a:lnSpc>
                <a:spcPct val="90000"/>
              </a:lnSpc>
              <a:spcAft>
                <a:spcPts val="800"/>
              </a:spcAft>
            </a:pPr>
            <a:r>
              <a:rPr lang="en-US" altLang="en-US"/>
              <a:t>Calculate the error, which can only take the values -1, 0, and 1</a:t>
            </a:r>
          </a:p>
          <a:p>
            <a:pPr lvl="1">
              <a:lnSpc>
                <a:spcPct val="90000"/>
              </a:lnSpc>
              <a:spcAft>
                <a:spcPts val="800"/>
              </a:spcAft>
            </a:pPr>
            <a:r>
              <a:rPr lang="en-US" altLang="en-US"/>
              <a:t>If the error is 0, the goal has been achieved. Otherwise, we adjust the weights</a:t>
            </a:r>
          </a:p>
          <a:p>
            <a:pPr lvl="1">
              <a:lnSpc>
                <a:spcPct val="90000"/>
              </a:lnSpc>
              <a:spcAft>
                <a:spcPts val="800"/>
              </a:spcAft>
            </a:pPr>
            <a:r>
              <a:rPr lang="en-US" altLang="en-US"/>
              <a:t>Do not alter weights from inactivated input nodes </a:t>
            </a:r>
          </a:p>
          <a:p>
            <a:pPr lvl="1">
              <a:lnSpc>
                <a:spcPct val="90000"/>
              </a:lnSpc>
              <a:spcAft>
                <a:spcPts val="800"/>
              </a:spcAft>
            </a:pPr>
            <a:r>
              <a:rPr lang="en-US" altLang="en-US"/>
              <a:t>Decrease the weight if the error was 1, increase it if the error was -1</a:t>
            </a:r>
          </a:p>
          <a:p>
            <a:pPr>
              <a:lnSpc>
                <a:spcPct val="90000"/>
              </a:lnSpc>
            </a:pPr>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776B433-BF97-40AA-8F7E-B851364EA06F}"/>
              </a:ext>
            </a:extLst>
          </p:cNvPr>
          <p:cNvSpPr>
            <a:spLocks noGrp="1" noChangeArrowheads="1"/>
          </p:cNvSpPr>
          <p:nvPr>
            <p:ph type="title"/>
          </p:nvPr>
        </p:nvSpPr>
        <p:spPr/>
        <p:txBody>
          <a:bodyPr/>
          <a:lstStyle/>
          <a:p>
            <a:r>
              <a:rPr lang="en-US" altLang="en-US"/>
              <a:t>Perceptron algorithm in rules</a:t>
            </a:r>
          </a:p>
        </p:txBody>
      </p:sp>
      <p:sp>
        <p:nvSpPr>
          <p:cNvPr id="29699" name="Rectangle 3">
            <a:extLst>
              <a:ext uri="{FF2B5EF4-FFF2-40B4-BE49-F238E27FC236}">
                <a16:creationId xmlns:a16="http://schemas.microsoft.com/office/drawing/2014/main" id="{ABA5D401-411A-432A-8E56-F46768F2C2CD}"/>
              </a:ext>
            </a:extLst>
          </p:cNvPr>
          <p:cNvSpPr>
            <a:spLocks noGrp="1" noChangeArrowheads="1"/>
          </p:cNvSpPr>
          <p:nvPr>
            <p:ph idx="1"/>
          </p:nvPr>
        </p:nvSpPr>
        <p:spPr/>
        <p:txBody>
          <a:bodyPr/>
          <a:lstStyle/>
          <a:p>
            <a:r>
              <a:rPr lang="en-US" altLang="en-US"/>
              <a:t>weight change = some small constant </a:t>
            </a:r>
            <a:r>
              <a:rPr lang="en-US" altLang="en-US">
                <a:sym typeface="Symbol" panose="05050102010706020507" pitchFamily="18" charset="2"/>
              </a:rPr>
              <a:t></a:t>
            </a:r>
            <a:r>
              <a:rPr lang="en-US" altLang="en-US"/>
              <a:t> (target activation - spontaneous output activation) </a:t>
            </a:r>
            <a:r>
              <a:rPr lang="en-US" altLang="en-US">
                <a:sym typeface="Symbol" panose="05050102010706020507" pitchFamily="18" charset="2"/>
              </a:rPr>
              <a:t></a:t>
            </a:r>
            <a:r>
              <a:rPr lang="en-US" altLang="en-US"/>
              <a:t> input activation</a:t>
            </a:r>
          </a:p>
          <a:p>
            <a:pPr>
              <a:spcAft>
                <a:spcPts val="800"/>
              </a:spcAft>
            </a:pPr>
            <a:r>
              <a:rPr lang="en-US" altLang="en-US"/>
              <a:t>if speak of </a:t>
            </a:r>
            <a:r>
              <a:rPr lang="en-US" altLang="en-US" i="1"/>
              <a:t>error</a:t>
            </a:r>
            <a:r>
              <a:rPr lang="en-US" altLang="en-US"/>
              <a:t> instead of the “target activation minus the spontaneous output activation”, we have:</a:t>
            </a:r>
          </a:p>
          <a:p>
            <a:r>
              <a:rPr lang="en-US" altLang="en-US"/>
              <a:t>weight change = some small constant </a:t>
            </a:r>
            <a:r>
              <a:rPr lang="en-US" altLang="en-US">
                <a:sym typeface="Symbol" panose="05050102010706020507" pitchFamily="18" charset="2"/>
              </a:rPr>
              <a:t></a:t>
            </a:r>
            <a:r>
              <a:rPr lang="en-US" altLang="en-US"/>
              <a:t> error </a:t>
            </a:r>
            <a:r>
              <a:rPr lang="en-US" altLang="en-US">
                <a:sym typeface="Symbol" panose="05050102010706020507" pitchFamily="18" charset="2"/>
              </a:rPr>
              <a:t></a:t>
            </a:r>
            <a:r>
              <a:rPr lang="en-US" altLang="en-US"/>
              <a:t> input activation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2808BC9-29D0-4184-A084-A12A85388D8B}"/>
              </a:ext>
            </a:extLst>
          </p:cNvPr>
          <p:cNvSpPr>
            <a:spLocks noGrp="1" noChangeArrowheads="1"/>
          </p:cNvSpPr>
          <p:nvPr>
            <p:ph type="title"/>
          </p:nvPr>
        </p:nvSpPr>
        <p:spPr/>
        <p:txBody>
          <a:bodyPr/>
          <a:lstStyle/>
          <a:p>
            <a:r>
              <a:rPr lang="en-US" altLang="en-US"/>
              <a:t>Perceptron algorithm as equation</a:t>
            </a:r>
          </a:p>
        </p:txBody>
      </p:sp>
      <p:sp>
        <p:nvSpPr>
          <p:cNvPr id="30723" name="Rectangle 3">
            <a:extLst>
              <a:ext uri="{FF2B5EF4-FFF2-40B4-BE49-F238E27FC236}">
                <a16:creationId xmlns:a16="http://schemas.microsoft.com/office/drawing/2014/main" id="{964B5DBA-3A0D-4CB8-9579-5AEFCF8F84D2}"/>
              </a:ext>
            </a:extLst>
          </p:cNvPr>
          <p:cNvSpPr>
            <a:spLocks noGrp="1" noChangeArrowheads="1"/>
          </p:cNvSpPr>
          <p:nvPr>
            <p:ph idx="1"/>
          </p:nvPr>
        </p:nvSpPr>
        <p:spPr>
          <a:xfrm>
            <a:off x="838200" y="1600200"/>
            <a:ext cx="7924800" cy="4114800"/>
          </a:xfrm>
        </p:spPr>
        <p:txBody>
          <a:bodyPr/>
          <a:lstStyle/>
          <a:p>
            <a:pPr>
              <a:lnSpc>
                <a:spcPct val="80000"/>
              </a:lnSpc>
              <a:spcAft>
                <a:spcPts val="800"/>
              </a:spcAft>
            </a:pPr>
            <a:r>
              <a:rPr lang="en-US" altLang="en-US"/>
              <a:t>If we call the input node </a:t>
            </a:r>
            <a:r>
              <a:rPr lang="en-US" altLang="en-US" i="1"/>
              <a:t>i </a:t>
            </a:r>
            <a:r>
              <a:rPr lang="en-US" altLang="en-US"/>
              <a:t>and the output node </a:t>
            </a:r>
            <a:r>
              <a:rPr lang="en-US" altLang="en-US" i="1"/>
              <a:t>j</a:t>
            </a:r>
            <a:r>
              <a:rPr lang="en-US" altLang="en-US"/>
              <a:t> we have:</a:t>
            </a:r>
          </a:p>
          <a:p>
            <a:pPr algn="ctr">
              <a:lnSpc>
                <a:spcPct val="80000"/>
              </a:lnSpc>
              <a:spcAft>
                <a:spcPts val="800"/>
              </a:spcAft>
              <a:buFontTx/>
              <a:buNone/>
            </a:pPr>
            <a:r>
              <a:rPr lang="en-US" altLang="en-US" noProof="1">
                <a:sym typeface="Symbol" panose="05050102010706020507" pitchFamily="18" charset="2"/>
              </a:rPr>
              <a:t></a:t>
            </a:r>
            <a:r>
              <a:rPr lang="en-US" altLang="en-US" i="1" noProof="1"/>
              <a:t>w</a:t>
            </a:r>
            <a:r>
              <a:rPr lang="en-US" altLang="en-US" i="1" baseline="-25000" noProof="1"/>
              <a:t>ji</a:t>
            </a:r>
            <a:r>
              <a:rPr lang="en-US" altLang="en-US" noProof="1"/>
              <a:t> = </a:t>
            </a:r>
            <a:r>
              <a:rPr lang="en-US" altLang="en-US" noProof="1">
                <a:sym typeface="Symbol" panose="05050102010706020507" pitchFamily="18" charset="2"/>
              </a:rPr>
              <a:t></a:t>
            </a:r>
            <a:r>
              <a:rPr lang="en-US" altLang="en-US" baseline="-25000" noProof="1"/>
              <a:t> </a:t>
            </a:r>
            <a:r>
              <a:rPr lang="en-US" altLang="en-US" noProof="1"/>
              <a:t>(</a:t>
            </a:r>
            <a:r>
              <a:rPr lang="en-US" altLang="en-US" i="1" noProof="1"/>
              <a:t>t</a:t>
            </a:r>
            <a:r>
              <a:rPr lang="en-US" altLang="en-US" i="1" baseline="-25000" noProof="1"/>
              <a:t>j </a:t>
            </a:r>
            <a:r>
              <a:rPr lang="en-US" altLang="en-US" noProof="1"/>
              <a:t>-</a:t>
            </a:r>
            <a:r>
              <a:rPr lang="en-US" altLang="en-US" baseline="-25000" noProof="1"/>
              <a:t> </a:t>
            </a:r>
            <a:r>
              <a:rPr lang="en-US" altLang="en-US" i="1" noProof="1"/>
              <a:t>a</a:t>
            </a:r>
            <a:r>
              <a:rPr lang="en-US" altLang="en-US" i="1" baseline="-25000" noProof="1"/>
              <a:t>j</a:t>
            </a:r>
            <a:r>
              <a:rPr lang="en-US" altLang="en-US" noProof="1"/>
              <a:t>)</a:t>
            </a:r>
            <a:r>
              <a:rPr lang="en-US" altLang="en-US" baseline="-25000" noProof="1"/>
              <a:t> </a:t>
            </a:r>
            <a:r>
              <a:rPr lang="en-US" altLang="en-US" i="1" noProof="1"/>
              <a:t>a</a:t>
            </a:r>
            <a:r>
              <a:rPr lang="en-US" altLang="en-US" i="1" baseline="-25000" noProof="1"/>
              <a:t>i</a:t>
            </a:r>
            <a:r>
              <a:rPr lang="en-US" altLang="en-US" noProof="1"/>
              <a:t> = </a:t>
            </a:r>
            <a:r>
              <a:rPr lang="en-US" altLang="en-US" noProof="1">
                <a:sym typeface="Symbol" panose="05050102010706020507" pitchFamily="18" charset="2"/>
              </a:rPr>
              <a:t></a:t>
            </a:r>
            <a:r>
              <a:rPr lang="en-US" altLang="en-US" baseline="-25000" noProof="1"/>
              <a:t> </a:t>
            </a:r>
            <a:r>
              <a:rPr lang="en-US" altLang="en-US" noProof="1">
                <a:sym typeface="Symbol" panose="05050102010706020507" pitchFamily="18" charset="2"/>
              </a:rPr>
              <a:t></a:t>
            </a:r>
            <a:r>
              <a:rPr lang="en-US" altLang="en-US" i="1" baseline="-25000" noProof="1"/>
              <a:t>j</a:t>
            </a:r>
            <a:r>
              <a:rPr lang="en-US" altLang="en-US" i="1" noProof="1"/>
              <a:t>a</a:t>
            </a:r>
            <a:r>
              <a:rPr lang="en-US" altLang="en-US" i="1" baseline="-25000" noProof="1"/>
              <a:t>i</a:t>
            </a:r>
            <a:endParaRPr lang="en-US" altLang="en-US"/>
          </a:p>
          <a:p>
            <a:pPr>
              <a:lnSpc>
                <a:spcPct val="80000"/>
              </a:lnSpc>
            </a:pPr>
            <a:r>
              <a:rPr lang="en-US" altLang="en-US">
                <a:sym typeface="Symbol" panose="05050102010706020507" pitchFamily="18" charset="2"/>
              </a:rPr>
              <a:t></a:t>
            </a:r>
            <a:r>
              <a:rPr lang="en-US" altLang="en-US" i="1"/>
              <a:t>w</a:t>
            </a:r>
            <a:r>
              <a:rPr lang="en-US" altLang="en-US" i="1" baseline="-25000"/>
              <a:t>ji</a:t>
            </a:r>
            <a:r>
              <a:rPr lang="en-US" altLang="en-US"/>
              <a:t> is the weight change of the connection from node </a:t>
            </a:r>
            <a:r>
              <a:rPr lang="en-US" altLang="en-US" i="1"/>
              <a:t>i</a:t>
            </a:r>
            <a:r>
              <a:rPr lang="en-US" altLang="en-US"/>
              <a:t> to node </a:t>
            </a:r>
            <a:r>
              <a:rPr lang="en-US" altLang="en-US" i="1"/>
              <a:t>j</a:t>
            </a:r>
            <a:endParaRPr lang="en-US" altLang="en-US"/>
          </a:p>
          <a:p>
            <a:pPr>
              <a:lnSpc>
                <a:spcPct val="80000"/>
              </a:lnSpc>
            </a:pPr>
            <a:r>
              <a:rPr lang="en-US" altLang="en-US" i="1"/>
              <a:t>a</a:t>
            </a:r>
            <a:r>
              <a:rPr lang="en-US" altLang="en-US" i="1" baseline="-25000"/>
              <a:t>i</a:t>
            </a:r>
            <a:r>
              <a:rPr lang="en-US" altLang="en-US"/>
              <a:t> is the activation of node </a:t>
            </a:r>
            <a:r>
              <a:rPr lang="en-US" altLang="en-US" i="1"/>
              <a:t>i</a:t>
            </a:r>
            <a:r>
              <a:rPr lang="en-US" altLang="en-US"/>
              <a:t>, </a:t>
            </a:r>
            <a:r>
              <a:rPr lang="en-US" altLang="en-US" i="1"/>
              <a:t>a</a:t>
            </a:r>
            <a:r>
              <a:rPr lang="en-US" altLang="en-US" i="1" baseline="-25000"/>
              <a:t>j</a:t>
            </a:r>
            <a:r>
              <a:rPr lang="en-US" altLang="en-US"/>
              <a:t> of node </a:t>
            </a:r>
            <a:r>
              <a:rPr lang="en-US" altLang="en-US" i="1"/>
              <a:t>j</a:t>
            </a:r>
            <a:endParaRPr lang="en-US" altLang="en-US"/>
          </a:p>
          <a:p>
            <a:pPr>
              <a:lnSpc>
                <a:spcPct val="80000"/>
              </a:lnSpc>
            </a:pPr>
            <a:r>
              <a:rPr lang="en-US" altLang="en-US" i="1"/>
              <a:t>t</a:t>
            </a:r>
            <a:r>
              <a:rPr lang="en-US" altLang="en-US" i="1" baseline="-25000"/>
              <a:t>j</a:t>
            </a:r>
            <a:r>
              <a:rPr lang="en-US" altLang="en-US"/>
              <a:t> is the target value for node </a:t>
            </a:r>
            <a:r>
              <a:rPr lang="en-US" altLang="en-US" i="1"/>
              <a:t>j</a:t>
            </a:r>
            <a:endParaRPr lang="en-US" altLang="en-US"/>
          </a:p>
          <a:p>
            <a:pPr>
              <a:lnSpc>
                <a:spcPct val="80000"/>
              </a:lnSpc>
            </a:pPr>
            <a:r>
              <a:rPr lang="en-US" altLang="en-US" noProof="1">
                <a:sym typeface="Symbol" panose="05050102010706020507" pitchFamily="18" charset="2"/>
              </a:rPr>
              <a:t></a:t>
            </a:r>
            <a:r>
              <a:rPr lang="en-US" altLang="en-US" i="1" baseline="-25000" noProof="1"/>
              <a:t>j </a:t>
            </a:r>
            <a:r>
              <a:rPr lang="en-US" altLang="en-US" noProof="1"/>
              <a:t>is the error for node </a:t>
            </a:r>
            <a:r>
              <a:rPr lang="en-US" altLang="en-US" i="1" noProof="1"/>
              <a:t>j</a:t>
            </a:r>
            <a:endParaRPr lang="en-US" altLang="en-US" noProof="1"/>
          </a:p>
          <a:p>
            <a:pPr>
              <a:lnSpc>
                <a:spcPct val="80000"/>
              </a:lnSpc>
            </a:pPr>
            <a:r>
              <a:rPr lang="en-US" altLang="en-US"/>
              <a:t>The learning constant </a:t>
            </a:r>
            <a:r>
              <a:rPr lang="en-US" altLang="en-US" noProof="1">
                <a:sym typeface="Symbol" panose="05050102010706020507" pitchFamily="18" charset="2"/>
              </a:rPr>
              <a:t></a:t>
            </a:r>
            <a:r>
              <a:rPr lang="en-US" altLang="en-US" noProof="1"/>
              <a:t> is typically chosen small (e.g., 0.1).</a:t>
            </a:r>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2B2E2C8-2229-480B-9B7E-0CE2E0EDE7FE}"/>
              </a:ext>
            </a:extLst>
          </p:cNvPr>
          <p:cNvSpPr>
            <a:spLocks noGrp="1" noChangeArrowheads="1"/>
          </p:cNvSpPr>
          <p:nvPr>
            <p:ph type="title"/>
          </p:nvPr>
        </p:nvSpPr>
        <p:spPr>
          <a:xfrm>
            <a:off x="838200" y="0"/>
            <a:ext cx="7772400" cy="1447800"/>
          </a:xfrm>
        </p:spPr>
        <p:txBody>
          <a:bodyPr/>
          <a:lstStyle/>
          <a:p>
            <a:r>
              <a:rPr lang="en-US" altLang="en-US" sz="4000"/>
              <a:t>Perceptron algorithm in pseudo-code</a:t>
            </a:r>
          </a:p>
        </p:txBody>
      </p:sp>
      <p:sp>
        <p:nvSpPr>
          <p:cNvPr id="31747" name="Text Box 3">
            <a:extLst>
              <a:ext uri="{FF2B5EF4-FFF2-40B4-BE49-F238E27FC236}">
                <a16:creationId xmlns:a16="http://schemas.microsoft.com/office/drawing/2014/main" id="{A6ED5097-778B-470F-93C9-700B690BF5E7}"/>
              </a:ext>
            </a:extLst>
          </p:cNvPr>
          <p:cNvSpPr txBox="1">
            <a:spLocks noChangeArrowheads="1"/>
          </p:cNvSpPr>
          <p:nvPr/>
        </p:nvSpPr>
        <p:spPr bwMode="auto">
          <a:xfrm>
            <a:off x="304800" y="1282700"/>
            <a:ext cx="8610600" cy="522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b="1">
                <a:latin typeface="Courier New" panose="02070309020205020404" pitchFamily="49" charset="0"/>
              </a:rPr>
              <a:t>Start with random initial weights (e.g., uniform random in [-.3,.3])</a:t>
            </a:r>
          </a:p>
          <a:p>
            <a:endParaRPr lang="en-US" altLang="en-US" sz="1600" b="1">
              <a:latin typeface="Courier New" panose="02070309020205020404" pitchFamily="49" charset="0"/>
            </a:endParaRPr>
          </a:p>
          <a:p>
            <a:r>
              <a:rPr lang="en-US" altLang="en-US" sz="1600" b="1">
                <a:latin typeface="Courier New" panose="02070309020205020404" pitchFamily="49" charset="0"/>
              </a:rPr>
              <a:t>Do</a:t>
            </a:r>
          </a:p>
          <a:p>
            <a:r>
              <a:rPr lang="en-US" altLang="en-US" sz="1600" b="1">
                <a:latin typeface="Courier New" panose="02070309020205020404" pitchFamily="49" charset="0"/>
              </a:rPr>
              <a:t>{</a:t>
            </a:r>
          </a:p>
          <a:p>
            <a:r>
              <a:rPr lang="en-US" altLang="en-US" sz="1600" b="1">
                <a:latin typeface="Courier New" panose="02070309020205020404" pitchFamily="49" charset="0"/>
              </a:rPr>
              <a:t>  For All Patterns p</a:t>
            </a:r>
          </a:p>
          <a:p>
            <a:r>
              <a:rPr lang="en-US" altLang="en-US" sz="1600" b="1">
                <a:latin typeface="Courier New" panose="02070309020205020404" pitchFamily="49" charset="0"/>
              </a:rPr>
              <a:t>  {</a:t>
            </a:r>
          </a:p>
          <a:p>
            <a:r>
              <a:rPr lang="en-US" altLang="en-US" sz="1600" b="1">
                <a:latin typeface="Courier New" panose="02070309020205020404" pitchFamily="49" charset="0"/>
              </a:rPr>
              <a:t>    For All Output Nodes j</a:t>
            </a:r>
          </a:p>
          <a:p>
            <a:r>
              <a:rPr lang="en-US" altLang="en-US" sz="1600" b="1">
                <a:latin typeface="Courier New" panose="02070309020205020404" pitchFamily="49" charset="0"/>
              </a:rPr>
              <a:t>    {</a:t>
            </a:r>
          </a:p>
          <a:p>
            <a:r>
              <a:rPr lang="en-US" altLang="en-US" sz="1600" b="1">
                <a:latin typeface="Courier New" panose="02070309020205020404" pitchFamily="49" charset="0"/>
              </a:rPr>
              <a:t>      CalculateActivation(j)</a:t>
            </a:r>
          </a:p>
          <a:p>
            <a:endParaRPr lang="en-US" altLang="en-US" sz="1600" b="1">
              <a:latin typeface="Courier New" panose="02070309020205020404" pitchFamily="49" charset="0"/>
            </a:endParaRPr>
          </a:p>
          <a:p>
            <a:r>
              <a:rPr lang="en-US" altLang="en-US" sz="1600" b="1">
                <a:latin typeface="Courier New" panose="02070309020205020404" pitchFamily="49" charset="0"/>
              </a:rPr>
              <a:t>      Error_j = TargetValue_j_for_Pattern_p - Activation_j</a:t>
            </a:r>
          </a:p>
          <a:p>
            <a:endParaRPr lang="en-US" altLang="en-US" sz="1600" b="1">
              <a:latin typeface="Courier New" panose="02070309020205020404" pitchFamily="49" charset="0"/>
            </a:endParaRPr>
          </a:p>
          <a:p>
            <a:r>
              <a:rPr lang="en-US" altLang="en-US" sz="1600" b="1">
                <a:latin typeface="Courier New" panose="02070309020205020404" pitchFamily="49" charset="0"/>
              </a:rPr>
              <a:t>      For All Input Nodes i To Output Node j</a:t>
            </a:r>
          </a:p>
          <a:p>
            <a:r>
              <a:rPr lang="en-US" altLang="en-US" sz="1600" b="1">
                <a:latin typeface="Courier New" panose="02070309020205020404" pitchFamily="49" charset="0"/>
              </a:rPr>
              <a:t>      {</a:t>
            </a:r>
          </a:p>
          <a:p>
            <a:r>
              <a:rPr lang="en-US" altLang="en-US" sz="1600" b="1">
                <a:latin typeface="Courier New" panose="02070309020205020404" pitchFamily="49" charset="0"/>
              </a:rPr>
              <a:t>        DeltaWeight = LearningConstant * Error_j * Activation_i</a:t>
            </a:r>
          </a:p>
          <a:p>
            <a:r>
              <a:rPr lang="en-US" altLang="en-US" sz="1600" b="1">
                <a:latin typeface="Courier New" panose="02070309020205020404" pitchFamily="49" charset="0"/>
              </a:rPr>
              <a:t>        Weight = Weight + DeltaWeight</a:t>
            </a:r>
          </a:p>
          <a:p>
            <a:r>
              <a:rPr lang="en-US" altLang="en-US" sz="1600" b="1">
                <a:latin typeface="Courier New" panose="02070309020205020404" pitchFamily="49" charset="0"/>
              </a:rPr>
              <a:t>      }</a:t>
            </a:r>
          </a:p>
          <a:p>
            <a:r>
              <a:rPr lang="en-US" altLang="en-US" sz="1600" b="1">
                <a:latin typeface="Courier New" panose="02070309020205020404" pitchFamily="49" charset="0"/>
              </a:rPr>
              <a:t>    }</a:t>
            </a:r>
          </a:p>
          <a:p>
            <a:r>
              <a:rPr lang="en-US" altLang="en-US" sz="1600" b="1">
                <a:latin typeface="Courier New" panose="02070309020205020404" pitchFamily="49" charset="0"/>
              </a:rPr>
              <a:t>  }</a:t>
            </a:r>
          </a:p>
          <a:p>
            <a:r>
              <a:rPr lang="en-US" altLang="en-US" sz="1600" b="1">
                <a:latin typeface="Courier New" panose="02070309020205020404" pitchFamily="49" charset="0"/>
              </a:rPr>
              <a:t>}</a:t>
            </a:r>
          </a:p>
          <a:p>
            <a:r>
              <a:rPr lang="en-US" altLang="en-US" sz="1600" b="1">
                <a:latin typeface="Courier New" panose="02070309020205020404" pitchFamily="49" charset="0"/>
              </a:rPr>
              <a:t>Until "Error is sufficiently small" Or "Time-out"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3AFDB4F4-047F-4EEC-9C05-C7830BC5469B}"/>
              </a:ext>
            </a:extLst>
          </p:cNvPr>
          <p:cNvSpPr>
            <a:spLocks noGrp="1" noChangeArrowheads="1"/>
          </p:cNvSpPr>
          <p:nvPr>
            <p:ph type="title"/>
          </p:nvPr>
        </p:nvSpPr>
        <p:spPr/>
        <p:txBody>
          <a:bodyPr/>
          <a:lstStyle/>
          <a:p>
            <a:r>
              <a:rPr lang="en-US" altLang="en-US"/>
              <a:t>Perceptron convergence theorem</a:t>
            </a:r>
          </a:p>
        </p:txBody>
      </p:sp>
      <p:sp>
        <p:nvSpPr>
          <p:cNvPr id="32771" name="Rectangle 3">
            <a:extLst>
              <a:ext uri="{FF2B5EF4-FFF2-40B4-BE49-F238E27FC236}">
                <a16:creationId xmlns:a16="http://schemas.microsoft.com/office/drawing/2014/main" id="{5897D058-E179-4F3F-8A23-D55887681937}"/>
              </a:ext>
            </a:extLst>
          </p:cNvPr>
          <p:cNvSpPr>
            <a:spLocks noGrp="1" noChangeArrowheads="1"/>
          </p:cNvSpPr>
          <p:nvPr>
            <p:ph idx="1"/>
          </p:nvPr>
        </p:nvSpPr>
        <p:spPr/>
        <p:txBody>
          <a:bodyPr/>
          <a:lstStyle/>
          <a:p>
            <a:r>
              <a:rPr lang="en-US" altLang="en-US" i="1"/>
              <a:t>If</a:t>
            </a:r>
            <a:r>
              <a:rPr lang="en-US" altLang="en-US"/>
              <a:t> a pattern set can be represented by a two-layer Perceptron, …</a:t>
            </a:r>
          </a:p>
          <a:p>
            <a:r>
              <a:rPr lang="en-US" altLang="en-US"/>
              <a:t>the Perceptron learning rule will always be able to find some correct weights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2849BB5-65BA-4527-B829-F23B21117CEC}"/>
              </a:ext>
            </a:extLst>
          </p:cNvPr>
          <p:cNvSpPr>
            <a:spLocks noGrp="1" noChangeArrowheads="1"/>
          </p:cNvSpPr>
          <p:nvPr>
            <p:ph type="title"/>
          </p:nvPr>
        </p:nvSpPr>
        <p:spPr/>
        <p:txBody>
          <a:bodyPr/>
          <a:lstStyle/>
          <a:p>
            <a:r>
              <a:rPr lang="en-US" altLang="en-US"/>
              <a:t>Only binary input-output values</a:t>
            </a:r>
          </a:p>
        </p:txBody>
      </p:sp>
      <p:sp>
        <p:nvSpPr>
          <p:cNvPr id="35843" name="Rectangle 3">
            <a:extLst>
              <a:ext uri="{FF2B5EF4-FFF2-40B4-BE49-F238E27FC236}">
                <a16:creationId xmlns:a16="http://schemas.microsoft.com/office/drawing/2014/main" id="{D1DC60B4-CDB4-4AFA-879B-009E4EF72C3F}"/>
              </a:ext>
            </a:extLst>
          </p:cNvPr>
          <p:cNvSpPr>
            <a:spLocks noGrp="1" noChangeArrowheads="1"/>
          </p:cNvSpPr>
          <p:nvPr>
            <p:ph idx="1"/>
          </p:nvPr>
        </p:nvSpPr>
        <p:spPr/>
        <p:txBody>
          <a:bodyPr/>
          <a:lstStyle/>
          <a:p>
            <a:r>
              <a:rPr lang="en-US" altLang="en-US"/>
              <a:t>This was remedied in 1960 by Widrow and Hoff</a:t>
            </a:r>
          </a:p>
          <a:p>
            <a:r>
              <a:rPr lang="en-US" altLang="en-US"/>
              <a:t>The resulting rule was called the delta-rule</a:t>
            </a:r>
          </a:p>
          <a:p>
            <a:r>
              <a:rPr lang="en-US" altLang="en-US"/>
              <a:t>It was first mainly applied by engineers</a:t>
            </a:r>
          </a:p>
          <a:p>
            <a:r>
              <a:rPr lang="en-US" altLang="en-US"/>
              <a:t>This rule was much later shown to be equivalent to the Rescorla-Wagner rule (1976) that describes animal conditioning very well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E61584E-305B-47C7-A2B7-18451072BB96}"/>
              </a:ext>
            </a:extLst>
          </p:cNvPr>
          <p:cNvSpPr>
            <a:spLocks noGrp="1" noChangeArrowheads="1"/>
          </p:cNvSpPr>
          <p:nvPr>
            <p:ph type="title"/>
          </p:nvPr>
        </p:nvSpPr>
        <p:spPr>
          <a:xfrm>
            <a:off x="685800" y="304800"/>
            <a:ext cx="7772400" cy="1143000"/>
          </a:xfrm>
        </p:spPr>
        <p:txBody>
          <a:bodyPr>
            <a:normAutofit fontScale="90000"/>
          </a:bodyPr>
          <a:lstStyle/>
          <a:p>
            <a:r>
              <a:rPr lang="en-US" altLang="en-US"/>
              <a:t>Minsky and Papert book caused the ‘first wave’ to die out</a:t>
            </a:r>
          </a:p>
        </p:txBody>
      </p:sp>
      <p:sp>
        <p:nvSpPr>
          <p:cNvPr id="39939" name="Rectangle 3">
            <a:extLst>
              <a:ext uri="{FF2B5EF4-FFF2-40B4-BE49-F238E27FC236}">
                <a16:creationId xmlns:a16="http://schemas.microsoft.com/office/drawing/2014/main" id="{1B39F7A0-2401-4E49-81F6-ED0C621C4760}"/>
              </a:ext>
            </a:extLst>
          </p:cNvPr>
          <p:cNvSpPr>
            <a:spLocks noGrp="1" noChangeArrowheads="1"/>
          </p:cNvSpPr>
          <p:nvPr>
            <p:ph idx="1"/>
          </p:nvPr>
        </p:nvSpPr>
        <p:spPr>
          <a:xfrm>
            <a:off x="838200" y="1524000"/>
            <a:ext cx="7772400" cy="4114800"/>
          </a:xfrm>
        </p:spPr>
        <p:txBody>
          <a:bodyPr/>
          <a:lstStyle/>
          <a:p>
            <a:r>
              <a:rPr lang="en-US" altLang="en-US"/>
              <a:t>GOFAI was increasing in popularity</a:t>
            </a:r>
          </a:p>
          <a:p>
            <a:r>
              <a:rPr lang="en-US" altLang="en-US"/>
              <a:t>Neural networks were very much out</a:t>
            </a:r>
          </a:p>
          <a:p>
            <a:r>
              <a:rPr lang="en-US" altLang="en-US"/>
              <a:t>A few hardy pioneers continued</a:t>
            </a:r>
          </a:p>
          <a:p>
            <a:r>
              <a:rPr lang="en-US" altLang="en-US"/>
              <a:t>Within five years a variant was developed by Paul Werbos that was immune to the XOR problem, but few noticed this</a:t>
            </a:r>
          </a:p>
          <a:p>
            <a:r>
              <a:rPr lang="en-US" altLang="en-US"/>
              <a:t>Even in Rosenblatt’s book many examples of more sophisticated Perceptrons are given that can learn the XOR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C9905D57-3059-4B7D-89E3-119B6AE80E0F}"/>
              </a:ext>
            </a:extLst>
          </p:cNvPr>
          <p:cNvSpPr>
            <a:spLocks noGrp="1" noChangeArrowheads="1"/>
          </p:cNvSpPr>
          <p:nvPr>
            <p:ph type="title"/>
          </p:nvPr>
        </p:nvSpPr>
        <p:spPr/>
        <p:txBody>
          <a:bodyPr/>
          <a:lstStyle/>
          <a:p>
            <a:r>
              <a:rPr lang="en-US" altLang="en-US"/>
              <a:t>Error-backpropagation</a:t>
            </a:r>
          </a:p>
        </p:txBody>
      </p:sp>
      <p:sp>
        <p:nvSpPr>
          <p:cNvPr id="40963" name="Rectangle 3">
            <a:extLst>
              <a:ext uri="{FF2B5EF4-FFF2-40B4-BE49-F238E27FC236}">
                <a16:creationId xmlns:a16="http://schemas.microsoft.com/office/drawing/2014/main" id="{0F553C01-93FC-48FA-865B-C2F970C2B4A8}"/>
              </a:ext>
            </a:extLst>
          </p:cNvPr>
          <p:cNvSpPr>
            <a:spLocks noGrp="1" noChangeArrowheads="1"/>
          </p:cNvSpPr>
          <p:nvPr>
            <p:ph idx="1"/>
          </p:nvPr>
        </p:nvSpPr>
        <p:spPr/>
        <p:txBody>
          <a:bodyPr/>
          <a:lstStyle/>
          <a:p>
            <a:pPr>
              <a:lnSpc>
                <a:spcPct val="90000"/>
              </a:lnSpc>
            </a:pPr>
            <a:r>
              <a:rPr lang="en-US" altLang="en-US"/>
              <a:t>What was needed, was an algorithm to train Perceptrons with more than two layers</a:t>
            </a:r>
          </a:p>
          <a:p>
            <a:pPr>
              <a:lnSpc>
                <a:spcPct val="90000"/>
              </a:lnSpc>
            </a:pPr>
            <a:r>
              <a:rPr lang="en-US" altLang="en-US"/>
              <a:t>Preferably also one that used continuous activations and non-linear activation rules</a:t>
            </a:r>
          </a:p>
          <a:p>
            <a:pPr>
              <a:lnSpc>
                <a:spcPct val="90000"/>
              </a:lnSpc>
            </a:pPr>
            <a:r>
              <a:rPr lang="en-US" altLang="en-US"/>
              <a:t>Such an algorithm was developed by</a:t>
            </a:r>
          </a:p>
          <a:p>
            <a:pPr lvl="1">
              <a:lnSpc>
                <a:spcPct val="90000"/>
              </a:lnSpc>
            </a:pPr>
            <a:r>
              <a:rPr lang="en-US" altLang="en-US"/>
              <a:t>Paul Werbos in 1974</a:t>
            </a:r>
          </a:p>
          <a:p>
            <a:pPr lvl="1">
              <a:lnSpc>
                <a:spcPct val="90000"/>
              </a:lnSpc>
            </a:pPr>
            <a:r>
              <a:rPr lang="en-US" altLang="en-US"/>
              <a:t>David Parker in 1982</a:t>
            </a:r>
          </a:p>
          <a:p>
            <a:pPr lvl="1">
              <a:lnSpc>
                <a:spcPct val="90000"/>
              </a:lnSpc>
            </a:pPr>
            <a:r>
              <a:rPr lang="en-US" altLang="en-US"/>
              <a:t>LeCun in 1984</a:t>
            </a:r>
          </a:p>
          <a:p>
            <a:pPr lvl="1">
              <a:lnSpc>
                <a:spcPct val="90000"/>
              </a:lnSpc>
            </a:pPr>
            <a:r>
              <a:rPr lang="en-US" altLang="en-US"/>
              <a:t>Rumelhart, Hinton, and Williams in 1986</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92E52684-BF6B-45B4-BAD8-2225A0BDBD84}"/>
              </a:ext>
            </a:extLst>
          </p:cNvPr>
          <p:cNvSpPr>
            <a:spLocks noGrp="1" noChangeArrowheads="1"/>
          </p:cNvSpPr>
          <p:nvPr>
            <p:ph type="title"/>
          </p:nvPr>
        </p:nvSpPr>
        <p:spPr/>
        <p:txBody>
          <a:bodyPr/>
          <a:lstStyle/>
          <a:p>
            <a:r>
              <a:rPr lang="en-US" altLang="en-US"/>
              <a:t>Error-backpropagation by Rumelhart, Hinton, and Williams</a:t>
            </a:r>
          </a:p>
        </p:txBody>
      </p:sp>
      <p:graphicFrame>
        <p:nvGraphicFramePr>
          <p:cNvPr id="76803" name="Object 3">
            <a:extLst>
              <a:ext uri="{FF2B5EF4-FFF2-40B4-BE49-F238E27FC236}">
                <a16:creationId xmlns:a16="http://schemas.microsoft.com/office/drawing/2014/main" id="{DE3D0255-C795-4668-A9E4-C658D4D131B3}"/>
              </a:ext>
            </a:extLst>
          </p:cNvPr>
          <p:cNvGraphicFramePr>
            <a:graphicFrameLocks noChangeAspect="1"/>
          </p:cNvGraphicFramePr>
          <p:nvPr/>
        </p:nvGraphicFramePr>
        <p:xfrm>
          <a:off x="1922463" y="2994025"/>
          <a:ext cx="5614987" cy="2873375"/>
        </p:xfrm>
        <a:graphic>
          <a:graphicData uri="http://schemas.openxmlformats.org/presentationml/2006/ole">
            <mc:AlternateContent xmlns:mc="http://schemas.openxmlformats.org/markup-compatibility/2006">
              <mc:Choice xmlns:v="urn:schemas-microsoft-com:vml" Requires="v">
                <p:oleObj name="Document" r:id="rId2" imgW="5633640" imgH="2873520" progId="Word.Document.8">
                  <p:embed/>
                </p:oleObj>
              </mc:Choice>
              <mc:Fallback>
                <p:oleObj name="Document" r:id="rId2" imgW="5633640" imgH="2873520" progId="Word.Document.8">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2463" y="2994025"/>
                        <a:ext cx="5614987" cy="287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6804" name="Text Box 4">
            <a:extLst>
              <a:ext uri="{FF2B5EF4-FFF2-40B4-BE49-F238E27FC236}">
                <a16:creationId xmlns:a16="http://schemas.microsoft.com/office/drawing/2014/main" id="{81DB0C66-6A55-44BC-A130-96BA40DFF947}"/>
              </a:ext>
            </a:extLst>
          </p:cNvPr>
          <p:cNvSpPr txBox="1">
            <a:spLocks noChangeArrowheads="1"/>
          </p:cNvSpPr>
          <p:nvPr/>
        </p:nvSpPr>
        <p:spPr bwMode="auto">
          <a:xfrm>
            <a:off x="990600" y="1905000"/>
            <a:ext cx="469741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000">
                <a:latin typeface="Impact" panose="020B0806030902050204" pitchFamily="34" charset="0"/>
              </a:rPr>
              <a:t>Meet the hidden layer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680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5" presetClass="entr" presetSubtype="0" fill="hold" nodeType="clickEffect">
                                  <p:stCondLst>
                                    <p:cond delay="0"/>
                                  </p:stCondLst>
                                  <p:childTnLst>
                                    <p:set>
                                      <p:cBhvr>
                                        <p:cTn id="10" dur="1" fill="hold">
                                          <p:stCondLst>
                                            <p:cond delay="0"/>
                                          </p:stCondLst>
                                        </p:cTn>
                                        <p:tgtEl>
                                          <p:spTgt spid="76803"/>
                                        </p:tgtEl>
                                        <p:attrNameLst>
                                          <p:attrName>style.visibility</p:attrName>
                                        </p:attrNameLst>
                                      </p:cBhvr>
                                      <p:to>
                                        <p:strVal val="visible"/>
                                      </p:to>
                                    </p:set>
                                    <p:anim calcmode="lin" valueType="num">
                                      <p:cBhvr>
                                        <p:cTn id="11" dur="1000" fill="hold"/>
                                        <p:tgtEl>
                                          <p:spTgt spid="76803"/>
                                        </p:tgtEl>
                                        <p:attrNameLst>
                                          <p:attrName>ppt_w</p:attrName>
                                        </p:attrNameLst>
                                      </p:cBhvr>
                                      <p:tavLst>
                                        <p:tav tm="0">
                                          <p:val>
                                            <p:fltVal val="0"/>
                                          </p:val>
                                        </p:tav>
                                        <p:tav tm="100000">
                                          <p:val>
                                            <p:strVal val="#ppt_w"/>
                                          </p:val>
                                        </p:tav>
                                      </p:tavLst>
                                    </p:anim>
                                    <p:anim calcmode="lin" valueType="num">
                                      <p:cBhvr>
                                        <p:cTn id="12" dur="1000" fill="hold"/>
                                        <p:tgtEl>
                                          <p:spTgt spid="76803"/>
                                        </p:tgtEl>
                                        <p:attrNameLst>
                                          <p:attrName>ppt_h</p:attrName>
                                        </p:attrNameLst>
                                      </p:cBhvr>
                                      <p:tavLst>
                                        <p:tav tm="0">
                                          <p:val>
                                            <p:fltVal val="0"/>
                                          </p:val>
                                        </p:tav>
                                        <p:tav tm="100000">
                                          <p:val>
                                            <p:strVal val="#ppt_h"/>
                                          </p:val>
                                        </p:tav>
                                      </p:tavLst>
                                    </p:anim>
                                    <p:anim calcmode="lin" valueType="num">
                                      <p:cBhvr>
                                        <p:cTn id="13" dur="1000" fill="hold"/>
                                        <p:tgtEl>
                                          <p:spTgt spid="76803"/>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7680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BDD8A000-77C0-452F-9653-DE4405AE63A0}"/>
              </a:ext>
            </a:extLst>
          </p:cNvPr>
          <p:cNvSpPr>
            <a:spLocks noGrp="1" noChangeArrowheads="1"/>
          </p:cNvSpPr>
          <p:nvPr>
            <p:ph type="title"/>
          </p:nvPr>
        </p:nvSpPr>
        <p:spPr/>
        <p:txBody>
          <a:bodyPr/>
          <a:lstStyle/>
          <a:p>
            <a:r>
              <a:rPr lang="en-US" altLang="en-US"/>
              <a:t>The problem to be solved</a:t>
            </a:r>
          </a:p>
        </p:txBody>
      </p:sp>
      <p:sp>
        <p:nvSpPr>
          <p:cNvPr id="41987" name="Rectangle 3">
            <a:extLst>
              <a:ext uri="{FF2B5EF4-FFF2-40B4-BE49-F238E27FC236}">
                <a16:creationId xmlns:a16="http://schemas.microsoft.com/office/drawing/2014/main" id="{BAD43AE0-1442-424A-AF29-19DB30AC35D9}"/>
              </a:ext>
            </a:extLst>
          </p:cNvPr>
          <p:cNvSpPr>
            <a:spLocks noGrp="1" noChangeArrowheads="1"/>
          </p:cNvSpPr>
          <p:nvPr>
            <p:ph idx="1"/>
          </p:nvPr>
        </p:nvSpPr>
        <p:spPr/>
        <p:txBody>
          <a:bodyPr/>
          <a:lstStyle/>
          <a:p>
            <a:r>
              <a:rPr lang="en-US" altLang="en-US"/>
              <a:t>It is straightforward to adjust the weights to the output layer, using the Perceptron rule</a:t>
            </a:r>
          </a:p>
          <a:p>
            <a:r>
              <a:rPr lang="en-US" altLang="en-US"/>
              <a:t>But how can we adjust the weights to the hidden layer?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32FD491-28F3-42E7-AEBF-A9E3C462C9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551293" y="6229681"/>
            <a:ext cx="342900" cy="457200"/>
            <a:chOff x="11361456" y="6195813"/>
            <a:chExt cx="548640" cy="548640"/>
          </a:xfrm>
        </p:grpSpPr>
        <p:sp>
          <p:nvSpPr>
            <p:cNvPr id="11" name="Oval 10">
              <a:extLst>
                <a:ext uri="{FF2B5EF4-FFF2-40B4-BE49-F238E27FC236}">
                  <a16:creationId xmlns:a16="http://schemas.microsoft.com/office/drawing/2014/main" id="{AD016B6E-F283-4CFB-9099-05C8DA6AB3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a:lstStyle/>
            <a:p>
              <a:endParaRPr lang="en-US"/>
            </a:p>
          </p:txBody>
        </p:sp>
        <p:sp>
          <p:nvSpPr>
            <p:cNvPr id="12" name="Oval 11">
              <a:extLst>
                <a:ext uri="{FF2B5EF4-FFF2-40B4-BE49-F238E27FC236}">
                  <a16:creationId xmlns:a16="http://schemas.microsoft.com/office/drawing/2014/main" id="{72D0360E-345F-4790-B0A0-03ADC36B5E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a:lstStyle/>
            <a:p>
              <a:endParaRPr lang="en-US"/>
            </a:p>
          </p:txBody>
        </p:sp>
      </p:grpSp>
      <p:sp useBgFill="1">
        <p:nvSpPr>
          <p:cNvPr id="14" name="Rectangle 13">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6" name="Group 15">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5776" y="1679569"/>
            <a:ext cx="2624148" cy="3498858"/>
            <a:chOff x="1061035" y="1679569"/>
            <a:chExt cx="3498864" cy="3498858"/>
          </a:xfrm>
        </p:grpSpPr>
        <p:sp>
          <p:nvSpPr>
            <p:cNvPr id="17" name="Oval 16">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3" name="Title 2">
            <a:extLst>
              <a:ext uri="{FF2B5EF4-FFF2-40B4-BE49-F238E27FC236}">
                <a16:creationId xmlns:a16="http://schemas.microsoft.com/office/drawing/2014/main" id="{3E153435-B414-42DD-B50C-23FFE64149BB}"/>
              </a:ext>
            </a:extLst>
          </p:cNvPr>
          <p:cNvSpPr>
            <a:spLocks noGrp="1"/>
          </p:cNvSpPr>
          <p:nvPr>
            <p:ph type="title"/>
          </p:nvPr>
        </p:nvSpPr>
        <p:spPr>
          <a:xfrm>
            <a:off x="1117608" y="2376862"/>
            <a:ext cx="1980485" cy="2104273"/>
          </a:xfrm>
          <a:noFill/>
        </p:spPr>
        <p:txBody>
          <a:bodyPr vert="horz" lIns="91440" tIns="45720" rIns="91440" bIns="45720" rtlCol="0" anchor="ctr">
            <a:normAutofit/>
          </a:bodyPr>
          <a:lstStyle/>
          <a:p>
            <a:pPr>
              <a:spcBef>
                <a:spcPct val="0"/>
              </a:spcBef>
            </a:pPr>
            <a:r>
              <a:rPr lang="en-US" sz="2600">
                <a:solidFill>
                  <a:srgbClr val="FFFFFF"/>
                </a:solidFill>
              </a:rPr>
              <a:t>Alerts</a:t>
            </a:r>
          </a:p>
        </p:txBody>
      </p:sp>
      <p:sp>
        <p:nvSpPr>
          <p:cNvPr id="20" name="Rectangle 19">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6">
              <a:alphaModFix amt="85000"/>
              <a:lum bright="70000" contrast="-70000"/>
              <a:extLst>
                <a:ext uri="{BEBA8EAE-BF5A-486C-A8C5-ECC9F3942E4B}">
                  <a14:imgProps xmlns:a14="http://schemas.microsoft.com/office/drawing/2010/main">
                    <a14:imgLayer r:embed="rId7">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ext Placeholder 4">
            <a:extLst>
              <a:ext uri="{FF2B5EF4-FFF2-40B4-BE49-F238E27FC236}">
                <a16:creationId xmlns:a16="http://schemas.microsoft.com/office/drawing/2014/main" id="{DF87A6EF-B96F-4D07-9A92-221881D97F86}"/>
              </a:ext>
            </a:extLst>
          </p:cNvPr>
          <p:cNvSpPr>
            <a:spLocks noGrp="1"/>
          </p:cNvSpPr>
          <p:nvPr>
            <p:ph type="body" idx="2"/>
          </p:nvPr>
        </p:nvSpPr>
        <p:spPr>
          <a:xfrm>
            <a:off x="4560816" y="725394"/>
            <a:ext cx="3856994" cy="5407212"/>
          </a:xfrm>
        </p:spPr>
        <p:txBody>
          <a:bodyPr vert="horz" lIns="91440" tIns="45720" rIns="91440" bIns="45720" rtlCol="0" anchor="ctr">
            <a:normAutofit/>
          </a:bodyPr>
          <a:lstStyle/>
          <a:p>
            <a:pPr>
              <a:spcAft>
                <a:spcPts val="600"/>
              </a:spcAft>
              <a:buClr>
                <a:schemeClr val="accent1">
                  <a:lumMod val="75000"/>
                </a:schemeClr>
              </a:buClr>
            </a:pPr>
            <a:r>
              <a:rPr lang="en-US">
                <a:solidFill>
                  <a:schemeClr val="tx1"/>
                </a:solidFill>
              </a:rPr>
              <a:t>Assignment #3 is on the</a:t>
            </a:r>
            <a:br>
              <a:rPr lang="en-US">
                <a:solidFill>
                  <a:schemeClr val="tx1"/>
                </a:solidFill>
              </a:rPr>
            </a:br>
            <a:r>
              <a:rPr lang="en-US">
                <a:solidFill>
                  <a:schemeClr val="tx1"/>
                </a:solidFill>
              </a:rPr>
              <a:t>course web page</a:t>
            </a:r>
          </a:p>
          <a:p>
            <a:pPr>
              <a:spcAft>
                <a:spcPts val="600"/>
              </a:spcAft>
              <a:buClr>
                <a:schemeClr val="accent1">
                  <a:lumMod val="75000"/>
                </a:schemeClr>
              </a:buClr>
            </a:pPr>
            <a:endParaRPr lang="en-US">
              <a:solidFill>
                <a:schemeClr val="tx1"/>
              </a:solidFill>
            </a:endParaRPr>
          </a:p>
          <a:p>
            <a:pPr>
              <a:spcAft>
                <a:spcPts val="600"/>
              </a:spcAft>
              <a:buClr>
                <a:schemeClr val="accent1">
                  <a:lumMod val="75000"/>
                </a:schemeClr>
              </a:buClr>
            </a:pPr>
            <a:r>
              <a:rPr lang="en-US">
                <a:solidFill>
                  <a:schemeClr val="tx1"/>
                </a:solidFill>
              </a:rPr>
              <a:t>Read Larson Chapters 7 &amp; 8</a:t>
            </a:r>
          </a:p>
        </p:txBody>
      </p:sp>
    </p:spTree>
    <p:extLst>
      <p:ext uri="{BB962C8B-B14F-4D97-AF65-F5344CB8AC3E}">
        <p14:creationId xmlns:p14="http://schemas.microsoft.com/office/powerpoint/2010/main" val="3431435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A33BBFC3-4D53-4593-95C3-A61ABDFD87EF}"/>
              </a:ext>
            </a:extLst>
          </p:cNvPr>
          <p:cNvSpPr>
            <a:spLocks noGrp="1" noChangeArrowheads="1"/>
          </p:cNvSpPr>
          <p:nvPr>
            <p:ph type="title"/>
          </p:nvPr>
        </p:nvSpPr>
        <p:spPr/>
        <p:txBody>
          <a:bodyPr/>
          <a:lstStyle/>
          <a:p>
            <a:r>
              <a:rPr lang="en-US" altLang="en-US"/>
              <a:t>The backprop trick</a:t>
            </a:r>
          </a:p>
        </p:txBody>
      </p:sp>
      <p:sp>
        <p:nvSpPr>
          <p:cNvPr id="43011" name="Rectangle 3">
            <a:extLst>
              <a:ext uri="{FF2B5EF4-FFF2-40B4-BE49-F238E27FC236}">
                <a16:creationId xmlns:a16="http://schemas.microsoft.com/office/drawing/2014/main" id="{4E063476-6DB2-429F-A7C4-66C571AB4C0E}"/>
              </a:ext>
            </a:extLst>
          </p:cNvPr>
          <p:cNvSpPr>
            <a:spLocks noGrp="1" noChangeArrowheads="1"/>
          </p:cNvSpPr>
          <p:nvPr>
            <p:ph idx="1"/>
          </p:nvPr>
        </p:nvSpPr>
        <p:spPr>
          <a:xfrm>
            <a:off x="838200" y="1676400"/>
            <a:ext cx="7772400" cy="4114800"/>
          </a:xfrm>
        </p:spPr>
        <p:txBody>
          <a:bodyPr/>
          <a:lstStyle/>
          <a:p>
            <a:pPr>
              <a:lnSpc>
                <a:spcPct val="90000"/>
              </a:lnSpc>
            </a:pPr>
            <a:r>
              <a:rPr lang="en-US" altLang="en-US"/>
              <a:t>To find the error value for a given node </a:t>
            </a:r>
            <a:r>
              <a:rPr lang="en-US" altLang="en-US" i="1"/>
              <a:t>h</a:t>
            </a:r>
            <a:r>
              <a:rPr lang="en-US" altLang="en-US"/>
              <a:t> in a hidden layer, …</a:t>
            </a:r>
          </a:p>
          <a:p>
            <a:pPr>
              <a:lnSpc>
                <a:spcPct val="90000"/>
              </a:lnSpc>
            </a:pPr>
            <a:r>
              <a:rPr lang="en-US" altLang="en-US"/>
              <a:t>Simply take the weighted sum of the errors of all nodes connected from node </a:t>
            </a:r>
            <a:r>
              <a:rPr lang="en-US" altLang="en-US" i="1"/>
              <a:t>h</a:t>
            </a:r>
            <a:r>
              <a:rPr lang="en-US" altLang="en-US"/>
              <a:t> </a:t>
            </a:r>
          </a:p>
          <a:p>
            <a:pPr>
              <a:lnSpc>
                <a:spcPct val="90000"/>
              </a:lnSpc>
            </a:pPr>
            <a:r>
              <a:rPr lang="en-US" altLang="en-US"/>
              <a:t>i.e., of all nodes that have an incoming connection from node </a:t>
            </a:r>
            <a:r>
              <a:rPr lang="en-US" altLang="en-US" i="1"/>
              <a:t>h</a:t>
            </a:r>
            <a:r>
              <a:rPr lang="en-US" altLang="en-US"/>
              <a:t>:</a:t>
            </a:r>
          </a:p>
        </p:txBody>
      </p:sp>
      <p:sp>
        <p:nvSpPr>
          <p:cNvPr id="78852" name="Oval 4">
            <a:extLst>
              <a:ext uri="{FF2B5EF4-FFF2-40B4-BE49-F238E27FC236}">
                <a16:creationId xmlns:a16="http://schemas.microsoft.com/office/drawing/2014/main" id="{3F37AF06-AB6B-4789-B79D-6CF73D227DE4}"/>
              </a:ext>
            </a:extLst>
          </p:cNvPr>
          <p:cNvSpPr>
            <a:spLocks noChangeArrowheads="1"/>
          </p:cNvSpPr>
          <p:nvPr/>
        </p:nvSpPr>
        <p:spPr bwMode="auto">
          <a:xfrm>
            <a:off x="5943600" y="4800600"/>
            <a:ext cx="304800" cy="304800"/>
          </a:xfrm>
          <a:prstGeom prst="ellipse">
            <a:avLst/>
          </a:prstGeom>
          <a:solidFill>
            <a:schemeClr val="bg1"/>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8853" name="Oval 5">
            <a:extLst>
              <a:ext uri="{FF2B5EF4-FFF2-40B4-BE49-F238E27FC236}">
                <a16:creationId xmlns:a16="http://schemas.microsoft.com/office/drawing/2014/main" id="{6603A2EE-8803-41D7-A894-33D2D8B34E74}"/>
              </a:ext>
            </a:extLst>
          </p:cNvPr>
          <p:cNvSpPr>
            <a:spLocks noChangeArrowheads="1"/>
          </p:cNvSpPr>
          <p:nvPr/>
        </p:nvSpPr>
        <p:spPr bwMode="auto">
          <a:xfrm>
            <a:off x="6324600" y="4800600"/>
            <a:ext cx="304800" cy="304800"/>
          </a:xfrm>
          <a:prstGeom prst="ellipse">
            <a:avLst/>
          </a:prstGeom>
          <a:solidFill>
            <a:schemeClr val="bg1"/>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8854" name="Oval 6">
            <a:extLst>
              <a:ext uri="{FF2B5EF4-FFF2-40B4-BE49-F238E27FC236}">
                <a16:creationId xmlns:a16="http://schemas.microsoft.com/office/drawing/2014/main" id="{8921F904-8EE2-4EBA-BA92-0D93CF4566D1}"/>
              </a:ext>
            </a:extLst>
          </p:cNvPr>
          <p:cNvSpPr>
            <a:spLocks noChangeArrowheads="1"/>
          </p:cNvSpPr>
          <p:nvPr/>
        </p:nvSpPr>
        <p:spPr bwMode="auto">
          <a:xfrm>
            <a:off x="6705600" y="4800600"/>
            <a:ext cx="304800" cy="304800"/>
          </a:xfrm>
          <a:prstGeom prst="ellipse">
            <a:avLst/>
          </a:prstGeom>
          <a:solidFill>
            <a:schemeClr val="bg1"/>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8855" name="Oval 7">
            <a:extLst>
              <a:ext uri="{FF2B5EF4-FFF2-40B4-BE49-F238E27FC236}">
                <a16:creationId xmlns:a16="http://schemas.microsoft.com/office/drawing/2014/main" id="{8A27861C-CD36-41D4-B890-DB8C432072DC}"/>
              </a:ext>
            </a:extLst>
          </p:cNvPr>
          <p:cNvSpPr>
            <a:spLocks noChangeArrowheads="1"/>
          </p:cNvSpPr>
          <p:nvPr/>
        </p:nvSpPr>
        <p:spPr bwMode="auto">
          <a:xfrm>
            <a:off x="7543800" y="4800600"/>
            <a:ext cx="304800" cy="304800"/>
          </a:xfrm>
          <a:prstGeom prst="ellipse">
            <a:avLst/>
          </a:prstGeom>
          <a:solidFill>
            <a:schemeClr val="bg1"/>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8856" name="Oval 8">
            <a:extLst>
              <a:ext uri="{FF2B5EF4-FFF2-40B4-BE49-F238E27FC236}">
                <a16:creationId xmlns:a16="http://schemas.microsoft.com/office/drawing/2014/main" id="{ECC72710-70B6-4D46-8705-E8686B07D480}"/>
              </a:ext>
            </a:extLst>
          </p:cNvPr>
          <p:cNvSpPr>
            <a:spLocks noChangeArrowheads="1"/>
          </p:cNvSpPr>
          <p:nvPr/>
        </p:nvSpPr>
        <p:spPr bwMode="auto">
          <a:xfrm>
            <a:off x="6781800" y="5943600"/>
            <a:ext cx="304800" cy="304800"/>
          </a:xfrm>
          <a:prstGeom prst="ellipse">
            <a:avLst/>
          </a:prstGeom>
          <a:solidFill>
            <a:schemeClr val="bg1"/>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cxnSp>
        <p:nvCxnSpPr>
          <p:cNvPr id="78857" name="AutoShape 9">
            <a:extLst>
              <a:ext uri="{FF2B5EF4-FFF2-40B4-BE49-F238E27FC236}">
                <a16:creationId xmlns:a16="http://schemas.microsoft.com/office/drawing/2014/main" id="{E2ACEE2B-DB63-4B0C-9CAD-D424A99D32CC}"/>
              </a:ext>
            </a:extLst>
          </p:cNvPr>
          <p:cNvCxnSpPr>
            <a:cxnSpLocks noChangeShapeType="1"/>
            <a:stCxn id="78856" idx="0"/>
            <a:endCxn id="78852" idx="4"/>
          </p:cNvCxnSpPr>
          <p:nvPr/>
        </p:nvCxnSpPr>
        <p:spPr bwMode="auto">
          <a:xfrm flipH="1" flipV="1">
            <a:off x="6096000" y="5105400"/>
            <a:ext cx="838200" cy="838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8858" name="AutoShape 10">
            <a:extLst>
              <a:ext uri="{FF2B5EF4-FFF2-40B4-BE49-F238E27FC236}">
                <a16:creationId xmlns:a16="http://schemas.microsoft.com/office/drawing/2014/main" id="{1CCD2691-3696-46CA-99F1-D663766A9FB9}"/>
              </a:ext>
            </a:extLst>
          </p:cNvPr>
          <p:cNvCxnSpPr>
            <a:cxnSpLocks noChangeShapeType="1"/>
            <a:stCxn id="78856" idx="0"/>
            <a:endCxn id="78853" idx="4"/>
          </p:cNvCxnSpPr>
          <p:nvPr/>
        </p:nvCxnSpPr>
        <p:spPr bwMode="auto">
          <a:xfrm flipH="1" flipV="1">
            <a:off x="6477000" y="5105400"/>
            <a:ext cx="457200" cy="838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8859" name="AutoShape 11">
            <a:extLst>
              <a:ext uri="{FF2B5EF4-FFF2-40B4-BE49-F238E27FC236}">
                <a16:creationId xmlns:a16="http://schemas.microsoft.com/office/drawing/2014/main" id="{6ABCC0F7-15AC-4C69-B8D9-BADAABC2F6BC}"/>
              </a:ext>
            </a:extLst>
          </p:cNvPr>
          <p:cNvCxnSpPr>
            <a:cxnSpLocks noChangeShapeType="1"/>
            <a:stCxn id="78856" idx="0"/>
            <a:endCxn id="78854" idx="4"/>
          </p:cNvCxnSpPr>
          <p:nvPr/>
        </p:nvCxnSpPr>
        <p:spPr bwMode="auto">
          <a:xfrm flipH="1" flipV="1">
            <a:off x="6858000" y="5105400"/>
            <a:ext cx="76200" cy="838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8860" name="AutoShape 12">
            <a:extLst>
              <a:ext uri="{FF2B5EF4-FFF2-40B4-BE49-F238E27FC236}">
                <a16:creationId xmlns:a16="http://schemas.microsoft.com/office/drawing/2014/main" id="{8C80D2B4-E183-4AC1-83DD-44C9A4B59CED}"/>
              </a:ext>
            </a:extLst>
          </p:cNvPr>
          <p:cNvCxnSpPr>
            <a:cxnSpLocks noChangeShapeType="1"/>
            <a:stCxn id="78856" idx="0"/>
            <a:endCxn id="78855" idx="3"/>
          </p:cNvCxnSpPr>
          <p:nvPr/>
        </p:nvCxnSpPr>
        <p:spPr bwMode="auto">
          <a:xfrm flipV="1">
            <a:off x="6934200" y="5060950"/>
            <a:ext cx="654050" cy="88265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8861" name="Text Box 13">
            <a:extLst>
              <a:ext uri="{FF2B5EF4-FFF2-40B4-BE49-F238E27FC236}">
                <a16:creationId xmlns:a16="http://schemas.microsoft.com/office/drawing/2014/main" id="{5A4528CF-600E-4FE8-86D5-D34E6B2ECD34}"/>
              </a:ext>
            </a:extLst>
          </p:cNvPr>
          <p:cNvSpPr txBox="1">
            <a:spLocks noChangeArrowheads="1"/>
          </p:cNvSpPr>
          <p:nvPr/>
        </p:nvSpPr>
        <p:spPr bwMode="auto">
          <a:xfrm>
            <a:off x="5851525" y="4343400"/>
            <a:ext cx="436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Monotype Sorts" panose="01010601010101010101" pitchFamily="2" charset="2"/>
                <a:sym typeface="Symbol" panose="05050102010706020507" pitchFamily="18" charset="2"/>
              </a:rPr>
              <a:t></a:t>
            </a:r>
            <a:r>
              <a:rPr lang="en-US" altLang="en-US" baseline="-25000">
                <a:sym typeface="Symbol" panose="05050102010706020507" pitchFamily="18" charset="2"/>
              </a:rPr>
              <a:t>1</a:t>
            </a:r>
            <a:endParaRPr lang="en-US" altLang="en-US">
              <a:latin typeface="Monotype Sorts" panose="01010601010101010101" pitchFamily="2" charset="2"/>
            </a:endParaRPr>
          </a:p>
        </p:txBody>
      </p:sp>
      <p:sp>
        <p:nvSpPr>
          <p:cNvPr id="78862" name="Text Box 14">
            <a:extLst>
              <a:ext uri="{FF2B5EF4-FFF2-40B4-BE49-F238E27FC236}">
                <a16:creationId xmlns:a16="http://schemas.microsoft.com/office/drawing/2014/main" id="{A4988D61-2142-40E4-BEB2-4B804136861C}"/>
              </a:ext>
            </a:extLst>
          </p:cNvPr>
          <p:cNvSpPr txBox="1">
            <a:spLocks noChangeArrowheads="1"/>
          </p:cNvSpPr>
          <p:nvPr/>
        </p:nvSpPr>
        <p:spPr bwMode="auto">
          <a:xfrm>
            <a:off x="6248400" y="4343400"/>
            <a:ext cx="436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Monotype Sorts" panose="01010601010101010101" pitchFamily="2" charset="2"/>
                <a:sym typeface="Symbol" panose="05050102010706020507" pitchFamily="18" charset="2"/>
              </a:rPr>
              <a:t></a:t>
            </a:r>
            <a:r>
              <a:rPr lang="en-US" altLang="en-US" baseline="-25000">
                <a:sym typeface="Symbol" panose="05050102010706020507" pitchFamily="18" charset="2"/>
              </a:rPr>
              <a:t>2</a:t>
            </a:r>
            <a:endParaRPr lang="en-US" altLang="en-US">
              <a:latin typeface="Monotype Sorts" panose="01010601010101010101" pitchFamily="2" charset="2"/>
            </a:endParaRPr>
          </a:p>
        </p:txBody>
      </p:sp>
      <p:sp>
        <p:nvSpPr>
          <p:cNvPr id="78863" name="Text Box 15">
            <a:extLst>
              <a:ext uri="{FF2B5EF4-FFF2-40B4-BE49-F238E27FC236}">
                <a16:creationId xmlns:a16="http://schemas.microsoft.com/office/drawing/2014/main" id="{C3A22627-5783-4963-8754-CE28A741D923}"/>
              </a:ext>
            </a:extLst>
          </p:cNvPr>
          <p:cNvSpPr txBox="1">
            <a:spLocks noChangeArrowheads="1"/>
          </p:cNvSpPr>
          <p:nvPr/>
        </p:nvSpPr>
        <p:spPr bwMode="auto">
          <a:xfrm>
            <a:off x="6553200" y="4343400"/>
            <a:ext cx="436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Monotype Sorts" panose="01010601010101010101" pitchFamily="2" charset="2"/>
                <a:sym typeface="Symbol" panose="05050102010706020507" pitchFamily="18" charset="2"/>
              </a:rPr>
              <a:t></a:t>
            </a:r>
            <a:r>
              <a:rPr lang="en-US" altLang="en-US" baseline="-25000">
                <a:sym typeface="Symbol" panose="05050102010706020507" pitchFamily="18" charset="2"/>
              </a:rPr>
              <a:t>3</a:t>
            </a:r>
            <a:endParaRPr lang="en-US" altLang="en-US">
              <a:latin typeface="Monotype Sorts" panose="01010601010101010101" pitchFamily="2" charset="2"/>
            </a:endParaRPr>
          </a:p>
        </p:txBody>
      </p:sp>
      <p:sp>
        <p:nvSpPr>
          <p:cNvPr id="78864" name="Text Box 16">
            <a:extLst>
              <a:ext uri="{FF2B5EF4-FFF2-40B4-BE49-F238E27FC236}">
                <a16:creationId xmlns:a16="http://schemas.microsoft.com/office/drawing/2014/main" id="{E3F108DD-6E9F-451F-95A4-E46A21FE1C3C}"/>
              </a:ext>
            </a:extLst>
          </p:cNvPr>
          <p:cNvSpPr txBox="1">
            <a:spLocks noChangeArrowheads="1"/>
          </p:cNvSpPr>
          <p:nvPr/>
        </p:nvSpPr>
        <p:spPr bwMode="auto">
          <a:xfrm>
            <a:off x="7467600" y="4343400"/>
            <a:ext cx="436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Monotype Sorts" panose="01010601010101010101" pitchFamily="2" charset="2"/>
                <a:sym typeface="Symbol" panose="05050102010706020507" pitchFamily="18" charset="2"/>
              </a:rPr>
              <a:t></a:t>
            </a:r>
            <a:r>
              <a:rPr lang="en-US" altLang="en-US" i="1" baseline="-25000">
                <a:sym typeface="Symbol" panose="05050102010706020507" pitchFamily="18" charset="2"/>
              </a:rPr>
              <a:t>n</a:t>
            </a:r>
            <a:endParaRPr lang="en-US" altLang="en-US">
              <a:latin typeface="Monotype Sorts" panose="01010601010101010101" pitchFamily="2" charset="2"/>
            </a:endParaRPr>
          </a:p>
        </p:txBody>
      </p:sp>
      <p:sp>
        <p:nvSpPr>
          <p:cNvPr id="78865" name="Text Box 17">
            <a:extLst>
              <a:ext uri="{FF2B5EF4-FFF2-40B4-BE49-F238E27FC236}">
                <a16:creationId xmlns:a16="http://schemas.microsoft.com/office/drawing/2014/main" id="{8199D0E2-997A-43C9-A35A-6D3F791B4B0D}"/>
              </a:ext>
            </a:extLst>
          </p:cNvPr>
          <p:cNvSpPr txBox="1">
            <a:spLocks noChangeArrowheads="1"/>
          </p:cNvSpPr>
          <p:nvPr/>
        </p:nvSpPr>
        <p:spPr bwMode="auto">
          <a:xfrm>
            <a:off x="5943600" y="518795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sym typeface="Symbol" panose="05050102010706020507" pitchFamily="18" charset="2"/>
              </a:rPr>
              <a:t>w</a:t>
            </a:r>
            <a:r>
              <a:rPr lang="en-US" altLang="en-US" baseline="-25000">
                <a:sym typeface="Symbol" panose="05050102010706020507" pitchFamily="18" charset="2"/>
              </a:rPr>
              <a:t>1</a:t>
            </a:r>
            <a:endParaRPr lang="en-US" altLang="en-US">
              <a:latin typeface="Monotype Sorts" panose="01010601010101010101" pitchFamily="2" charset="2"/>
            </a:endParaRPr>
          </a:p>
        </p:txBody>
      </p:sp>
      <p:sp>
        <p:nvSpPr>
          <p:cNvPr id="78866" name="Text Box 18">
            <a:extLst>
              <a:ext uri="{FF2B5EF4-FFF2-40B4-BE49-F238E27FC236}">
                <a16:creationId xmlns:a16="http://schemas.microsoft.com/office/drawing/2014/main" id="{FD995EBA-AD6C-4421-8F61-B4B171AC4038}"/>
              </a:ext>
            </a:extLst>
          </p:cNvPr>
          <p:cNvSpPr txBox="1">
            <a:spLocks noChangeArrowheads="1"/>
          </p:cNvSpPr>
          <p:nvPr/>
        </p:nvSpPr>
        <p:spPr bwMode="auto">
          <a:xfrm>
            <a:off x="6324600" y="51054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sym typeface="Symbol" panose="05050102010706020507" pitchFamily="18" charset="2"/>
              </a:rPr>
              <a:t>w</a:t>
            </a:r>
            <a:r>
              <a:rPr lang="en-US" altLang="en-US" baseline="-25000">
                <a:sym typeface="Symbol" panose="05050102010706020507" pitchFamily="18" charset="2"/>
              </a:rPr>
              <a:t>2</a:t>
            </a:r>
            <a:endParaRPr lang="en-US" altLang="en-US">
              <a:latin typeface="Monotype Sorts" panose="01010601010101010101" pitchFamily="2" charset="2"/>
            </a:endParaRPr>
          </a:p>
        </p:txBody>
      </p:sp>
      <p:sp>
        <p:nvSpPr>
          <p:cNvPr id="78867" name="Text Box 19">
            <a:extLst>
              <a:ext uri="{FF2B5EF4-FFF2-40B4-BE49-F238E27FC236}">
                <a16:creationId xmlns:a16="http://schemas.microsoft.com/office/drawing/2014/main" id="{540EDE1D-9580-4B4D-AD45-DE22298AC39E}"/>
              </a:ext>
            </a:extLst>
          </p:cNvPr>
          <p:cNvSpPr txBox="1">
            <a:spLocks noChangeArrowheads="1"/>
          </p:cNvSpPr>
          <p:nvPr/>
        </p:nvSpPr>
        <p:spPr bwMode="auto">
          <a:xfrm>
            <a:off x="6705600" y="51054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sym typeface="Symbol" panose="05050102010706020507" pitchFamily="18" charset="2"/>
              </a:rPr>
              <a:t>w</a:t>
            </a:r>
            <a:r>
              <a:rPr lang="en-US" altLang="en-US" baseline="-25000">
                <a:sym typeface="Symbol" panose="05050102010706020507" pitchFamily="18" charset="2"/>
              </a:rPr>
              <a:t>3</a:t>
            </a:r>
            <a:endParaRPr lang="en-US" altLang="en-US">
              <a:latin typeface="Monotype Sorts" panose="01010601010101010101" pitchFamily="2" charset="2"/>
            </a:endParaRPr>
          </a:p>
        </p:txBody>
      </p:sp>
      <p:sp>
        <p:nvSpPr>
          <p:cNvPr id="78868" name="Text Box 20">
            <a:extLst>
              <a:ext uri="{FF2B5EF4-FFF2-40B4-BE49-F238E27FC236}">
                <a16:creationId xmlns:a16="http://schemas.microsoft.com/office/drawing/2014/main" id="{8C6468B6-B06C-4849-B19A-AC0D41409AE3}"/>
              </a:ext>
            </a:extLst>
          </p:cNvPr>
          <p:cNvSpPr txBox="1">
            <a:spLocks noChangeArrowheads="1"/>
          </p:cNvSpPr>
          <p:nvPr/>
        </p:nvSpPr>
        <p:spPr bwMode="auto">
          <a:xfrm>
            <a:off x="7239000" y="51816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sym typeface="Symbol" panose="05050102010706020507" pitchFamily="18" charset="2"/>
              </a:rPr>
              <a:t>w</a:t>
            </a:r>
            <a:r>
              <a:rPr lang="en-US" altLang="en-US" i="1" baseline="-25000">
                <a:sym typeface="Symbol" panose="05050102010706020507" pitchFamily="18" charset="2"/>
              </a:rPr>
              <a:t>n</a:t>
            </a:r>
            <a:endParaRPr lang="en-US" altLang="en-US">
              <a:latin typeface="Monotype Sorts" panose="01010601010101010101" pitchFamily="2" charset="2"/>
            </a:endParaRPr>
          </a:p>
        </p:txBody>
      </p:sp>
      <p:sp>
        <p:nvSpPr>
          <p:cNvPr id="78869" name="Text Box 21">
            <a:extLst>
              <a:ext uri="{FF2B5EF4-FFF2-40B4-BE49-F238E27FC236}">
                <a16:creationId xmlns:a16="http://schemas.microsoft.com/office/drawing/2014/main" id="{8A43997D-F2EA-4ED8-96E9-0B2E170B5356}"/>
              </a:ext>
            </a:extLst>
          </p:cNvPr>
          <p:cNvSpPr txBox="1">
            <a:spLocks noChangeArrowheads="1"/>
          </p:cNvSpPr>
          <p:nvPr/>
        </p:nvSpPr>
        <p:spPr bwMode="auto">
          <a:xfrm>
            <a:off x="990600" y="5653088"/>
            <a:ext cx="52562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latin typeface="Monotype Sorts" panose="01010601010101010101" pitchFamily="2" charset="2"/>
                <a:sym typeface="Symbol" panose="05050102010706020507" pitchFamily="18" charset="2"/>
              </a:rPr>
              <a:t></a:t>
            </a:r>
            <a:r>
              <a:rPr lang="en-US" altLang="en-US" sz="2800" baseline="-25000">
                <a:sym typeface="Symbol" panose="05050102010706020507" pitchFamily="18" charset="2"/>
              </a:rPr>
              <a:t>h</a:t>
            </a:r>
            <a:r>
              <a:rPr lang="en-US" altLang="en-US" sz="2800">
                <a:sym typeface="Symbol" panose="05050102010706020507" pitchFamily="18" charset="2"/>
              </a:rPr>
              <a:t> = </a:t>
            </a:r>
            <a:r>
              <a:rPr lang="en-US" altLang="en-US" sz="2800" i="1">
                <a:sym typeface="Symbol" panose="05050102010706020507" pitchFamily="18" charset="2"/>
              </a:rPr>
              <a:t>w</a:t>
            </a:r>
            <a:r>
              <a:rPr lang="en-US" altLang="en-US" sz="2800" baseline="-25000">
                <a:sym typeface="Symbol" panose="05050102010706020507" pitchFamily="18" charset="2"/>
              </a:rPr>
              <a:t>1</a:t>
            </a:r>
            <a:r>
              <a:rPr lang="en-US" altLang="en-US" sz="2800">
                <a:latin typeface="Monotype Sorts" panose="01010601010101010101" pitchFamily="2" charset="2"/>
                <a:sym typeface="Symbol" panose="05050102010706020507" pitchFamily="18" charset="2"/>
              </a:rPr>
              <a:t></a:t>
            </a:r>
            <a:r>
              <a:rPr lang="en-US" altLang="en-US" sz="2800" baseline="-25000">
                <a:sym typeface="Symbol" panose="05050102010706020507" pitchFamily="18" charset="2"/>
              </a:rPr>
              <a:t>1 </a:t>
            </a:r>
            <a:r>
              <a:rPr lang="en-US" altLang="en-US" sz="2800">
                <a:sym typeface="Symbol" panose="05050102010706020507" pitchFamily="18" charset="2"/>
              </a:rPr>
              <a:t>+ </a:t>
            </a:r>
            <a:r>
              <a:rPr lang="en-US" altLang="en-US" sz="2800" i="1">
                <a:sym typeface="Symbol" panose="05050102010706020507" pitchFamily="18" charset="2"/>
              </a:rPr>
              <a:t>w</a:t>
            </a:r>
            <a:r>
              <a:rPr lang="en-US" altLang="en-US" sz="2800" baseline="-25000">
                <a:sym typeface="Symbol" panose="05050102010706020507" pitchFamily="18" charset="2"/>
              </a:rPr>
              <a:t>2</a:t>
            </a:r>
            <a:r>
              <a:rPr lang="en-US" altLang="en-US" sz="2800">
                <a:latin typeface="Monotype Sorts" panose="01010601010101010101" pitchFamily="2" charset="2"/>
                <a:sym typeface="Symbol" panose="05050102010706020507" pitchFamily="18" charset="2"/>
              </a:rPr>
              <a:t></a:t>
            </a:r>
            <a:r>
              <a:rPr lang="en-US" altLang="en-US" sz="2800" baseline="-25000">
                <a:sym typeface="Symbol" panose="05050102010706020507" pitchFamily="18" charset="2"/>
              </a:rPr>
              <a:t>2 </a:t>
            </a:r>
            <a:r>
              <a:rPr lang="en-US" altLang="en-US" sz="2800">
                <a:sym typeface="Symbol" panose="05050102010706020507" pitchFamily="18" charset="2"/>
              </a:rPr>
              <a:t>+ </a:t>
            </a:r>
            <a:r>
              <a:rPr lang="en-US" altLang="en-US" sz="2800" i="1">
                <a:sym typeface="Symbol" panose="05050102010706020507" pitchFamily="18" charset="2"/>
              </a:rPr>
              <a:t>w</a:t>
            </a:r>
            <a:r>
              <a:rPr lang="en-US" altLang="en-US" sz="2800" baseline="-25000">
                <a:sym typeface="Symbol" panose="05050102010706020507" pitchFamily="18" charset="2"/>
              </a:rPr>
              <a:t>3</a:t>
            </a:r>
            <a:r>
              <a:rPr lang="en-US" altLang="en-US" sz="2800">
                <a:latin typeface="Monotype Sorts" panose="01010601010101010101" pitchFamily="2" charset="2"/>
                <a:sym typeface="Symbol" panose="05050102010706020507" pitchFamily="18" charset="2"/>
              </a:rPr>
              <a:t></a:t>
            </a:r>
            <a:r>
              <a:rPr lang="en-US" altLang="en-US" sz="2800" baseline="-25000">
                <a:sym typeface="Symbol" panose="05050102010706020507" pitchFamily="18" charset="2"/>
              </a:rPr>
              <a:t>3 </a:t>
            </a:r>
            <a:r>
              <a:rPr lang="en-US" altLang="en-US" sz="2800">
                <a:sym typeface="Symbol" panose="05050102010706020507" pitchFamily="18" charset="2"/>
              </a:rPr>
              <a:t>+ … + </a:t>
            </a:r>
            <a:r>
              <a:rPr lang="en-US" altLang="en-US" sz="2800" i="1">
                <a:sym typeface="Symbol" panose="05050102010706020507" pitchFamily="18" charset="2"/>
              </a:rPr>
              <a:t>w</a:t>
            </a:r>
            <a:r>
              <a:rPr lang="en-US" altLang="en-US" sz="2800" i="1" baseline="-25000">
                <a:sym typeface="Symbol" panose="05050102010706020507" pitchFamily="18" charset="2"/>
              </a:rPr>
              <a:t>n</a:t>
            </a:r>
            <a:r>
              <a:rPr lang="en-US" altLang="en-US" sz="2800">
                <a:latin typeface="Monotype Sorts" panose="01010601010101010101" pitchFamily="2" charset="2"/>
                <a:sym typeface="Symbol" panose="05050102010706020507" pitchFamily="18" charset="2"/>
              </a:rPr>
              <a:t></a:t>
            </a:r>
            <a:r>
              <a:rPr lang="en-US" altLang="en-US" sz="2800" i="1" baseline="-25000">
                <a:sym typeface="Symbol" panose="05050102010706020507" pitchFamily="18" charset="2"/>
              </a:rPr>
              <a:t>n</a:t>
            </a:r>
            <a:endParaRPr lang="en-US" altLang="en-US" sz="2800">
              <a:sym typeface="Symbol" panose="05050102010706020507" pitchFamily="18" charset="2"/>
            </a:endParaRPr>
          </a:p>
        </p:txBody>
      </p:sp>
      <p:sp>
        <p:nvSpPr>
          <p:cNvPr id="78870" name="Text Box 22">
            <a:extLst>
              <a:ext uri="{FF2B5EF4-FFF2-40B4-BE49-F238E27FC236}">
                <a16:creationId xmlns:a16="http://schemas.microsoft.com/office/drawing/2014/main" id="{7C7AA366-99AA-40B2-BAC3-1CCDB075D7D4}"/>
              </a:ext>
            </a:extLst>
          </p:cNvPr>
          <p:cNvSpPr txBox="1">
            <a:spLocks noChangeArrowheads="1"/>
          </p:cNvSpPr>
          <p:nvPr/>
        </p:nvSpPr>
        <p:spPr bwMode="auto">
          <a:xfrm>
            <a:off x="7162800" y="5867400"/>
            <a:ext cx="1073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ym typeface="Symbol" panose="05050102010706020507" pitchFamily="18" charset="2"/>
              </a:rPr>
              <a:t>Node</a:t>
            </a:r>
            <a:r>
              <a:rPr lang="en-US" altLang="en-US" i="1">
                <a:sym typeface="Symbol" panose="05050102010706020507" pitchFamily="18" charset="2"/>
              </a:rPr>
              <a:t> h</a:t>
            </a:r>
            <a:endParaRPr lang="en-US" altLang="en-US">
              <a:latin typeface="Monotype Sorts" panose="01010601010101010101" pitchFamily="2" charset="2"/>
            </a:endParaRPr>
          </a:p>
        </p:txBody>
      </p:sp>
      <p:sp>
        <p:nvSpPr>
          <p:cNvPr id="78871" name="Text Box 23">
            <a:extLst>
              <a:ext uri="{FF2B5EF4-FFF2-40B4-BE49-F238E27FC236}">
                <a16:creationId xmlns:a16="http://schemas.microsoft.com/office/drawing/2014/main" id="{385E2D44-472E-4F08-8F32-BF6FC0B83521}"/>
              </a:ext>
            </a:extLst>
          </p:cNvPr>
          <p:cNvSpPr txBox="1">
            <a:spLocks noChangeArrowheads="1"/>
          </p:cNvSpPr>
          <p:nvPr/>
        </p:nvSpPr>
        <p:spPr bwMode="auto">
          <a:xfrm>
            <a:off x="974725" y="4910138"/>
            <a:ext cx="4179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Impact" panose="020B0806030902050204" pitchFamily="34" charset="0"/>
              </a:rPr>
              <a:t>This is backpropgation of errors</a:t>
            </a:r>
          </a:p>
        </p:txBody>
      </p:sp>
      <p:sp>
        <p:nvSpPr>
          <p:cNvPr id="78872" name="Text Box 24">
            <a:extLst>
              <a:ext uri="{FF2B5EF4-FFF2-40B4-BE49-F238E27FC236}">
                <a16:creationId xmlns:a16="http://schemas.microsoft.com/office/drawing/2014/main" id="{73370F25-68EA-4B13-9318-F83212AB0572}"/>
              </a:ext>
            </a:extLst>
          </p:cNvPr>
          <p:cNvSpPr txBox="1">
            <a:spLocks noChangeArrowheads="1"/>
          </p:cNvSpPr>
          <p:nvPr/>
        </p:nvSpPr>
        <p:spPr bwMode="auto">
          <a:xfrm>
            <a:off x="5954713" y="4038600"/>
            <a:ext cx="1893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ym typeface="Symbol" panose="05050102010706020507" pitchFamily="18" charset="2"/>
              </a:rPr>
              <a:t>To-nodes of</a:t>
            </a:r>
            <a:r>
              <a:rPr lang="en-US" altLang="en-US" i="1">
                <a:sym typeface="Symbol" panose="05050102010706020507" pitchFamily="18" charset="2"/>
              </a:rPr>
              <a:t> h</a:t>
            </a:r>
            <a:endParaRPr lang="en-US" altLang="en-US">
              <a:latin typeface="Monotype Sorts" panose="01010601010101010101"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8852"/>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78853"/>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78854"/>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78855"/>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78856"/>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nodeType="afterEffect">
                                  <p:stCondLst>
                                    <p:cond delay="0"/>
                                  </p:stCondLst>
                                  <p:childTnLst>
                                    <p:set>
                                      <p:cBhvr>
                                        <p:cTn id="21" dur="1" fill="hold">
                                          <p:stCondLst>
                                            <p:cond delay="499"/>
                                          </p:stCondLst>
                                        </p:cTn>
                                        <p:tgtEl>
                                          <p:spTgt spid="78857"/>
                                        </p:tgtEl>
                                        <p:attrNameLst>
                                          <p:attrName>style.visibility</p:attrName>
                                        </p:attrNameLst>
                                      </p:cBhvr>
                                      <p:to>
                                        <p:strVal val="visible"/>
                                      </p:to>
                                    </p:set>
                                  </p:childTnLst>
                                </p:cTn>
                              </p:par>
                            </p:childTnLst>
                          </p:cTn>
                        </p:par>
                        <p:par>
                          <p:cTn id="22" fill="hold" nodeType="afterGroup">
                            <p:stCondLst>
                              <p:cond delay="3000"/>
                            </p:stCondLst>
                            <p:childTnLst>
                              <p:par>
                                <p:cTn id="23" presetID="1" presetClass="entr" presetSubtype="0" fill="hold" nodeType="afterEffect">
                                  <p:stCondLst>
                                    <p:cond delay="0"/>
                                  </p:stCondLst>
                                  <p:childTnLst>
                                    <p:set>
                                      <p:cBhvr>
                                        <p:cTn id="24" dur="1" fill="hold">
                                          <p:stCondLst>
                                            <p:cond delay="499"/>
                                          </p:stCondLst>
                                        </p:cTn>
                                        <p:tgtEl>
                                          <p:spTgt spid="78858"/>
                                        </p:tgtEl>
                                        <p:attrNameLst>
                                          <p:attrName>style.visibility</p:attrName>
                                        </p:attrNameLst>
                                      </p:cBhvr>
                                      <p:to>
                                        <p:strVal val="visible"/>
                                      </p:to>
                                    </p:set>
                                  </p:childTnLst>
                                </p:cTn>
                              </p:par>
                            </p:childTnLst>
                          </p:cTn>
                        </p:par>
                        <p:par>
                          <p:cTn id="25" fill="hold" nodeType="afterGroup">
                            <p:stCondLst>
                              <p:cond delay="3500"/>
                            </p:stCondLst>
                            <p:childTnLst>
                              <p:par>
                                <p:cTn id="26" presetID="1" presetClass="entr" presetSubtype="0" fill="hold" nodeType="afterEffect">
                                  <p:stCondLst>
                                    <p:cond delay="0"/>
                                  </p:stCondLst>
                                  <p:childTnLst>
                                    <p:set>
                                      <p:cBhvr>
                                        <p:cTn id="27" dur="1" fill="hold">
                                          <p:stCondLst>
                                            <p:cond delay="499"/>
                                          </p:stCondLst>
                                        </p:cTn>
                                        <p:tgtEl>
                                          <p:spTgt spid="78859"/>
                                        </p:tgtEl>
                                        <p:attrNameLst>
                                          <p:attrName>style.visibility</p:attrName>
                                        </p:attrNameLst>
                                      </p:cBhvr>
                                      <p:to>
                                        <p:strVal val="visible"/>
                                      </p:to>
                                    </p:set>
                                  </p:childTnLst>
                                </p:cTn>
                              </p:par>
                            </p:childTnLst>
                          </p:cTn>
                        </p:par>
                        <p:par>
                          <p:cTn id="28" fill="hold" nodeType="afterGroup">
                            <p:stCondLst>
                              <p:cond delay="4000"/>
                            </p:stCondLst>
                            <p:childTnLst>
                              <p:par>
                                <p:cTn id="29" presetID="1" presetClass="entr" presetSubtype="0" fill="hold" nodeType="afterEffect">
                                  <p:stCondLst>
                                    <p:cond delay="0"/>
                                  </p:stCondLst>
                                  <p:childTnLst>
                                    <p:set>
                                      <p:cBhvr>
                                        <p:cTn id="30" dur="1" fill="hold">
                                          <p:stCondLst>
                                            <p:cond delay="499"/>
                                          </p:stCondLst>
                                        </p:cTn>
                                        <p:tgtEl>
                                          <p:spTgt spid="78860"/>
                                        </p:tgtEl>
                                        <p:attrNameLst>
                                          <p:attrName>style.visibility</p:attrName>
                                        </p:attrNameLst>
                                      </p:cBhvr>
                                      <p:to>
                                        <p:strVal val="visible"/>
                                      </p:to>
                                    </p:set>
                                  </p:childTnLst>
                                </p:cTn>
                              </p:par>
                            </p:childTnLst>
                          </p:cTn>
                        </p:par>
                        <p:par>
                          <p:cTn id="31" fill="hold" nodeType="afterGroup">
                            <p:stCondLst>
                              <p:cond delay="4500"/>
                            </p:stCondLst>
                            <p:childTnLst>
                              <p:par>
                                <p:cTn id="32" presetID="1" presetClass="entr" presetSubtype="0" fill="hold" grpId="0" nodeType="afterEffect">
                                  <p:stCondLst>
                                    <p:cond delay="0"/>
                                  </p:stCondLst>
                                  <p:childTnLst>
                                    <p:set>
                                      <p:cBhvr>
                                        <p:cTn id="33" dur="1" fill="hold">
                                          <p:stCondLst>
                                            <p:cond delay="499"/>
                                          </p:stCondLst>
                                        </p:cTn>
                                        <p:tgtEl>
                                          <p:spTgt spid="78861"/>
                                        </p:tgtEl>
                                        <p:attrNameLst>
                                          <p:attrName>style.visibility</p:attrName>
                                        </p:attrNameLst>
                                      </p:cBhvr>
                                      <p:to>
                                        <p:strVal val="visible"/>
                                      </p:to>
                                    </p:set>
                                  </p:childTnLst>
                                </p:cTn>
                              </p:par>
                            </p:childTnLst>
                          </p:cTn>
                        </p:par>
                        <p:par>
                          <p:cTn id="34" fill="hold" nodeType="afterGroup">
                            <p:stCondLst>
                              <p:cond delay="5000"/>
                            </p:stCondLst>
                            <p:childTnLst>
                              <p:par>
                                <p:cTn id="35" presetID="1" presetClass="entr" presetSubtype="0" fill="hold" grpId="0" nodeType="afterEffect">
                                  <p:stCondLst>
                                    <p:cond delay="0"/>
                                  </p:stCondLst>
                                  <p:childTnLst>
                                    <p:set>
                                      <p:cBhvr>
                                        <p:cTn id="36" dur="1" fill="hold">
                                          <p:stCondLst>
                                            <p:cond delay="499"/>
                                          </p:stCondLst>
                                        </p:cTn>
                                        <p:tgtEl>
                                          <p:spTgt spid="78862"/>
                                        </p:tgtEl>
                                        <p:attrNameLst>
                                          <p:attrName>style.visibility</p:attrName>
                                        </p:attrNameLst>
                                      </p:cBhvr>
                                      <p:to>
                                        <p:strVal val="visible"/>
                                      </p:to>
                                    </p:set>
                                  </p:childTnLst>
                                </p:cTn>
                              </p:par>
                            </p:childTnLst>
                          </p:cTn>
                        </p:par>
                        <p:par>
                          <p:cTn id="37" fill="hold" nodeType="afterGroup">
                            <p:stCondLst>
                              <p:cond delay="5500"/>
                            </p:stCondLst>
                            <p:childTnLst>
                              <p:par>
                                <p:cTn id="38" presetID="1" presetClass="entr" presetSubtype="0" fill="hold" grpId="0" nodeType="afterEffect">
                                  <p:stCondLst>
                                    <p:cond delay="0"/>
                                  </p:stCondLst>
                                  <p:childTnLst>
                                    <p:set>
                                      <p:cBhvr>
                                        <p:cTn id="39" dur="1" fill="hold">
                                          <p:stCondLst>
                                            <p:cond delay="499"/>
                                          </p:stCondLst>
                                        </p:cTn>
                                        <p:tgtEl>
                                          <p:spTgt spid="78863"/>
                                        </p:tgtEl>
                                        <p:attrNameLst>
                                          <p:attrName>style.visibility</p:attrName>
                                        </p:attrNameLst>
                                      </p:cBhvr>
                                      <p:to>
                                        <p:strVal val="visible"/>
                                      </p:to>
                                    </p:set>
                                  </p:childTnLst>
                                </p:cTn>
                              </p:par>
                            </p:childTnLst>
                          </p:cTn>
                        </p:par>
                        <p:par>
                          <p:cTn id="40" fill="hold" nodeType="afterGroup">
                            <p:stCondLst>
                              <p:cond delay="6000"/>
                            </p:stCondLst>
                            <p:childTnLst>
                              <p:par>
                                <p:cTn id="41" presetID="1" presetClass="entr" presetSubtype="0" fill="hold" grpId="0" nodeType="afterEffect">
                                  <p:stCondLst>
                                    <p:cond delay="0"/>
                                  </p:stCondLst>
                                  <p:childTnLst>
                                    <p:set>
                                      <p:cBhvr>
                                        <p:cTn id="42" dur="1" fill="hold">
                                          <p:stCondLst>
                                            <p:cond delay="499"/>
                                          </p:stCondLst>
                                        </p:cTn>
                                        <p:tgtEl>
                                          <p:spTgt spid="78864"/>
                                        </p:tgtEl>
                                        <p:attrNameLst>
                                          <p:attrName>style.visibility</p:attrName>
                                        </p:attrNameLst>
                                      </p:cBhvr>
                                      <p:to>
                                        <p:strVal val="visible"/>
                                      </p:to>
                                    </p:set>
                                  </p:childTnLst>
                                </p:cTn>
                              </p:par>
                            </p:childTnLst>
                          </p:cTn>
                        </p:par>
                        <p:par>
                          <p:cTn id="43" fill="hold" nodeType="afterGroup">
                            <p:stCondLst>
                              <p:cond delay="6500"/>
                            </p:stCondLst>
                            <p:childTnLst>
                              <p:par>
                                <p:cTn id="44" presetID="1" presetClass="entr" presetSubtype="0" fill="hold" grpId="0" nodeType="afterEffect">
                                  <p:stCondLst>
                                    <p:cond delay="0"/>
                                  </p:stCondLst>
                                  <p:childTnLst>
                                    <p:set>
                                      <p:cBhvr>
                                        <p:cTn id="45" dur="1" fill="hold">
                                          <p:stCondLst>
                                            <p:cond delay="499"/>
                                          </p:stCondLst>
                                        </p:cTn>
                                        <p:tgtEl>
                                          <p:spTgt spid="78865"/>
                                        </p:tgtEl>
                                        <p:attrNameLst>
                                          <p:attrName>style.visibility</p:attrName>
                                        </p:attrNameLst>
                                      </p:cBhvr>
                                      <p:to>
                                        <p:strVal val="visible"/>
                                      </p:to>
                                    </p:set>
                                  </p:childTnLst>
                                </p:cTn>
                              </p:par>
                            </p:childTnLst>
                          </p:cTn>
                        </p:par>
                        <p:par>
                          <p:cTn id="46" fill="hold" nodeType="afterGroup">
                            <p:stCondLst>
                              <p:cond delay="7000"/>
                            </p:stCondLst>
                            <p:childTnLst>
                              <p:par>
                                <p:cTn id="47" presetID="1" presetClass="entr" presetSubtype="0" fill="hold" grpId="0" nodeType="afterEffect">
                                  <p:stCondLst>
                                    <p:cond delay="0"/>
                                  </p:stCondLst>
                                  <p:childTnLst>
                                    <p:set>
                                      <p:cBhvr>
                                        <p:cTn id="48" dur="1" fill="hold">
                                          <p:stCondLst>
                                            <p:cond delay="499"/>
                                          </p:stCondLst>
                                        </p:cTn>
                                        <p:tgtEl>
                                          <p:spTgt spid="78866"/>
                                        </p:tgtEl>
                                        <p:attrNameLst>
                                          <p:attrName>style.visibility</p:attrName>
                                        </p:attrNameLst>
                                      </p:cBhvr>
                                      <p:to>
                                        <p:strVal val="visible"/>
                                      </p:to>
                                    </p:set>
                                  </p:childTnLst>
                                </p:cTn>
                              </p:par>
                            </p:childTnLst>
                          </p:cTn>
                        </p:par>
                        <p:par>
                          <p:cTn id="49" fill="hold" nodeType="afterGroup">
                            <p:stCondLst>
                              <p:cond delay="7500"/>
                            </p:stCondLst>
                            <p:childTnLst>
                              <p:par>
                                <p:cTn id="50" presetID="1" presetClass="entr" presetSubtype="0" fill="hold" grpId="0" nodeType="afterEffect">
                                  <p:stCondLst>
                                    <p:cond delay="0"/>
                                  </p:stCondLst>
                                  <p:childTnLst>
                                    <p:set>
                                      <p:cBhvr>
                                        <p:cTn id="51" dur="1" fill="hold">
                                          <p:stCondLst>
                                            <p:cond delay="499"/>
                                          </p:stCondLst>
                                        </p:cTn>
                                        <p:tgtEl>
                                          <p:spTgt spid="78867"/>
                                        </p:tgtEl>
                                        <p:attrNameLst>
                                          <p:attrName>style.visibility</p:attrName>
                                        </p:attrNameLst>
                                      </p:cBhvr>
                                      <p:to>
                                        <p:strVal val="visible"/>
                                      </p:to>
                                    </p:set>
                                  </p:childTnLst>
                                </p:cTn>
                              </p:par>
                            </p:childTnLst>
                          </p:cTn>
                        </p:par>
                        <p:par>
                          <p:cTn id="52" fill="hold" nodeType="afterGroup">
                            <p:stCondLst>
                              <p:cond delay="8000"/>
                            </p:stCondLst>
                            <p:childTnLst>
                              <p:par>
                                <p:cTn id="53" presetID="1" presetClass="entr" presetSubtype="0" fill="hold" grpId="0" nodeType="afterEffect">
                                  <p:stCondLst>
                                    <p:cond delay="0"/>
                                  </p:stCondLst>
                                  <p:childTnLst>
                                    <p:set>
                                      <p:cBhvr>
                                        <p:cTn id="54" dur="1" fill="hold">
                                          <p:stCondLst>
                                            <p:cond delay="499"/>
                                          </p:stCondLst>
                                        </p:cTn>
                                        <p:tgtEl>
                                          <p:spTgt spid="78868"/>
                                        </p:tgtEl>
                                        <p:attrNameLst>
                                          <p:attrName>style.visibility</p:attrName>
                                        </p:attrNameLst>
                                      </p:cBhvr>
                                      <p:to>
                                        <p:strVal val="visible"/>
                                      </p:to>
                                    </p:set>
                                  </p:childTnLst>
                                </p:cTn>
                              </p:par>
                            </p:childTnLst>
                          </p:cTn>
                        </p:par>
                        <p:par>
                          <p:cTn id="55" fill="hold" nodeType="afterGroup">
                            <p:stCondLst>
                              <p:cond delay="8500"/>
                            </p:stCondLst>
                            <p:childTnLst>
                              <p:par>
                                <p:cTn id="56" presetID="1" presetClass="entr" presetSubtype="0" fill="hold" grpId="0" nodeType="afterEffect">
                                  <p:stCondLst>
                                    <p:cond delay="0"/>
                                  </p:stCondLst>
                                  <p:childTnLst>
                                    <p:set>
                                      <p:cBhvr>
                                        <p:cTn id="57" dur="1" fill="hold">
                                          <p:stCondLst>
                                            <p:cond delay="499"/>
                                          </p:stCondLst>
                                        </p:cTn>
                                        <p:tgtEl>
                                          <p:spTgt spid="78870"/>
                                        </p:tgtEl>
                                        <p:attrNameLst>
                                          <p:attrName>style.visibility</p:attrName>
                                        </p:attrNameLst>
                                      </p:cBhvr>
                                      <p:to>
                                        <p:strVal val="visible"/>
                                      </p:to>
                                    </p:set>
                                  </p:childTnLst>
                                </p:cTn>
                              </p:par>
                            </p:childTnLst>
                          </p:cTn>
                        </p:par>
                        <p:par>
                          <p:cTn id="58" fill="hold" nodeType="afterGroup">
                            <p:stCondLst>
                              <p:cond delay="9000"/>
                            </p:stCondLst>
                            <p:childTnLst>
                              <p:par>
                                <p:cTn id="59" presetID="1" presetClass="entr" presetSubtype="0" fill="hold" grpId="0" nodeType="afterEffect">
                                  <p:stCondLst>
                                    <p:cond delay="0"/>
                                  </p:stCondLst>
                                  <p:childTnLst>
                                    <p:set>
                                      <p:cBhvr>
                                        <p:cTn id="60" dur="1" fill="hold">
                                          <p:stCondLst>
                                            <p:cond delay="499"/>
                                          </p:stCondLst>
                                        </p:cTn>
                                        <p:tgtEl>
                                          <p:spTgt spid="78872"/>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499"/>
                                          </p:stCondLst>
                                        </p:cTn>
                                        <p:tgtEl>
                                          <p:spTgt spid="78869"/>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5" presetClass="entr" presetSubtype="0" fill="hold" grpId="0" nodeType="clickEffect">
                                  <p:stCondLst>
                                    <p:cond delay="0"/>
                                  </p:stCondLst>
                                  <p:childTnLst>
                                    <p:set>
                                      <p:cBhvr>
                                        <p:cTn id="68" dur="1" fill="hold">
                                          <p:stCondLst>
                                            <p:cond delay="0"/>
                                          </p:stCondLst>
                                        </p:cTn>
                                        <p:tgtEl>
                                          <p:spTgt spid="78871"/>
                                        </p:tgtEl>
                                        <p:attrNameLst>
                                          <p:attrName>style.visibility</p:attrName>
                                        </p:attrNameLst>
                                      </p:cBhvr>
                                      <p:to>
                                        <p:strVal val="visible"/>
                                      </p:to>
                                    </p:set>
                                    <p:anim calcmode="lin" valueType="num">
                                      <p:cBhvr>
                                        <p:cTn id="69" dur="1000" fill="hold"/>
                                        <p:tgtEl>
                                          <p:spTgt spid="78871"/>
                                        </p:tgtEl>
                                        <p:attrNameLst>
                                          <p:attrName>ppt_w</p:attrName>
                                        </p:attrNameLst>
                                      </p:cBhvr>
                                      <p:tavLst>
                                        <p:tav tm="0">
                                          <p:val>
                                            <p:fltVal val="0"/>
                                          </p:val>
                                        </p:tav>
                                        <p:tav tm="100000">
                                          <p:val>
                                            <p:strVal val="#ppt_w"/>
                                          </p:val>
                                        </p:tav>
                                      </p:tavLst>
                                    </p:anim>
                                    <p:anim calcmode="lin" valueType="num">
                                      <p:cBhvr>
                                        <p:cTn id="70" dur="1000" fill="hold"/>
                                        <p:tgtEl>
                                          <p:spTgt spid="78871"/>
                                        </p:tgtEl>
                                        <p:attrNameLst>
                                          <p:attrName>ppt_h</p:attrName>
                                        </p:attrNameLst>
                                      </p:cBhvr>
                                      <p:tavLst>
                                        <p:tav tm="0">
                                          <p:val>
                                            <p:fltVal val="0"/>
                                          </p:val>
                                        </p:tav>
                                        <p:tav tm="100000">
                                          <p:val>
                                            <p:strVal val="#ppt_h"/>
                                          </p:val>
                                        </p:tav>
                                      </p:tavLst>
                                    </p:anim>
                                    <p:anim calcmode="lin" valueType="num">
                                      <p:cBhvr>
                                        <p:cTn id="71" dur="1000" fill="hold"/>
                                        <p:tgtEl>
                                          <p:spTgt spid="78871"/>
                                        </p:tgtEl>
                                        <p:attrNameLst>
                                          <p:attrName>ppt_x</p:attrName>
                                        </p:attrNameLst>
                                      </p:cBhvr>
                                      <p:tavLst>
                                        <p:tav tm="0" fmla="#ppt_x+(cos(-2*pi*(1-$))*-#ppt_x-sin(-2*pi*(1-$))*(1-#ppt_y))*(1-$)">
                                          <p:val>
                                            <p:fltVal val="0"/>
                                          </p:val>
                                        </p:tav>
                                        <p:tav tm="100000">
                                          <p:val>
                                            <p:fltVal val="1"/>
                                          </p:val>
                                        </p:tav>
                                      </p:tavLst>
                                    </p:anim>
                                    <p:anim calcmode="lin" valueType="num">
                                      <p:cBhvr>
                                        <p:cTn id="72" dur="1000" fill="hold"/>
                                        <p:tgtEl>
                                          <p:spTgt spid="7887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animBg="1"/>
      <p:bldP spid="78853" grpId="0" animBg="1"/>
      <p:bldP spid="78854" grpId="0" animBg="1"/>
      <p:bldP spid="78855" grpId="0" animBg="1"/>
      <p:bldP spid="78856" grpId="0" animBg="1"/>
      <p:bldP spid="78861" grpId="0" autoUpdateAnimBg="0"/>
      <p:bldP spid="78862" grpId="0" autoUpdateAnimBg="0"/>
      <p:bldP spid="78863" grpId="0" autoUpdateAnimBg="0"/>
      <p:bldP spid="78864" grpId="0" autoUpdateAnimBg="0"/>
      <p:bldP spid="78865" grpId="0" autoUpdateAnimBg="0"/>
      <p:bldP spid="78866" grpId="0" autoUpdateAnimBg="0"/>
      <p:bldP spid="78867" grpId="0" autoUpdateAnimBg="0"/>
      <p:bldP spid="78868" grpId="0" autoUpdateAnimBg="0"/>
      <p:bldP spid="78869" grpId="0" autoUpdateAnimBg="0"/>
      <p:bldP spid="78870" grpId="0" autoUpdateAnimBg="0"/>
      <p:bldP spid="78871" grpId="0" autoUpdateAnimBg="0"/>
      <p:bldP spid="78872"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964236D3-0DFE-4B4C-9097-58C7C0EB596E}"/>
              </a:ext>
            </a:extLst>
          </p:cNvPr>
          <p:cNvSpPr>
            <a:spLocks noGrp="1" noChangeArrowheads="1"/>
          </p:cNvSpPr>
          <p:nvPr>
            <p:ph type="title"/>
          </p:nvPr>
        </p:nvSpPr>
        <p:spPr>
          <a:xfrm>
            <a:off x="762000" y="342900"/>
            <a:ext cx="8077200" cy="1104900"/>
          </a:xfrm>
        </p:spPr>
        <p:txBody>
          <a:bodyPr/>
          <a:lstStyle/>
          <a:p>
            <a:r>
              <a:rPr lang="en-US" altLang="en-US"/>
              <a:t>Characteristics of backpropagation</a:t>
            </a:r>
          </a:p>
        </p:txBody>
      </p:sp>
      <p:sp>
        <p:nvSpPr>
          <p:cNvPr id="44035" name="Rectangle 3">
            <a:extLst>
              <a:ext uri="{FF2B5EF4-FFF2-40B4-BE49-F238E27FC236}">
                <a16:creationId xmlns:a16="http://schemas.microsoft.com/office/drawing/2014/main" id="{3B35DC20-EF51-4E89-90CF-0266BE649B2F}"/>
              </a:ext>
            </a:extLst>
          </p:cNvPr>
          <p:cNvSpPr>
            <a:spLocks noGrp="1" noChangeArrowheads="1"/>
          </p:cNvSpPr>
          <p:nvPr>
            <p:ph idx="1"/>
          </p:nvPr>
        </p:nvSpPr>
        <p:spPr>
          <a:xfrm>
            <a:off x="838200" y="1676400"/>
            <a:ext cx="7772400" cy="4572000"/>
          </a:xfrm>
        </p:spPr>
        <p:txBody>
          <a:bodyPr/>
          <a:lstStyle/>
          <a:p>
            <a:pPr>
              <a:lnSpc>
                <a:spcPct val="90000"/>
              </a:lnSpc>
            </a:pPr>
            <a:r>
              <a:rPr lang="en-US" altLang="en-US"/>
              <a:t>Any number of layers</a:t>
            </a:r>
          </a:p>
          <a:p>
            <a:pPr>
              <a:lnSpc>
                <a:spcPct val="90000"/>
              </a:lnSpc>
            </a:pPr>
            <a:r>
              <a:rPr lang="en-US" altLang="en-US"/>
              <a:t>Only feedforward, no cycles (though a more general versions does allow this)</a:t>
            </a:r>
          </a:p>
          <a:p>
            <a:pPr>
              <a:lnSpc>
                <a:spcPct val="90000"/>
              </a:lnSpc>
            </a:pPr>
            <a:r>
              <a:rPr lang="en-US" altLang="en-US"/>
              <a:t>Use continuous nodes</a:t>
            </a:r>
          </a:p>
          <a:p>
            <a:pPr lvl="1">
              <a:lnSpc>
                <a:spcPct val="90000"/>
              </a:lnSpc>
            </a:pPr>
            <a:r>
              <a:rPr lang="en-US" altLang="en-US"/>
              <a:t>Must have differentiable activation rule</a:t>
            </a:r>
          </a:p>
          <a:p>
            <a:pPr lvl="1">
              <a:lnSpc>
                <a:spcPct val="90000"/>
              </a:lnSpc>
            </a:pPr>
            <a:r>
              <a:rPr lang="en-US" altLang="en-US"/>
              <a:t>Typically, </a:t>
            </a:r>
            <a:r>
              <a:rPr lang="en-US" altLang="en-US" i="1"/>
              <a:t>logistic</a:t>
            </a:r>
            <a:r>
              <a:rPr lang="en-US" altLang="en-US"/>
              <a:t>: S-shape between 0 and 1</a:t>
            </a:r>
          </a:p>
          <a:p>
            <a:pPr>
              <a:lnSpc>
                <a:spcPct val="90000"/>
              </a:lnSpc>
            </a:pPr>
            <a:r>
              <a:rPr lang="en-US" altLang="en-US"/>
              <a:t>Initial weights are random</a:t>
            </a:r>
          </a:p>
          <a:p>
            <a:pPr>
              <a:lnSpc>
                <a:spcPct val="90000"/>
              </a:lnSpc>
            </a:pPr>
            <a:r>
              <a:rPr lang="en-US" altLang="en-US"/>
              <a:t>Total error never increases (gradient descent in error space)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31918D42-9B27-45F6-8055-C15A82816130}"/>
              </a:ext>
            </a:extLst>
          </p:cNvPr>
          <p:cNvSpPr>
            <a:spLocks noGrp="1" noChangeArrowheads="1"/>
          </p:cNvSpPr>
          <p:nvPr>
            <p:ph type="title"/>
          </p:nvPr>
        </p:nvSpPr>
        <p:spPr/>
        <p:txBody>
          <a:bodyPr/>
          <a:lstStyle/>
          <a:p>
            <a:r>
              <a:rPr lang="en-US" altLang="en-US"/>
              <a:t>Logistic function</a:t>
            </a:r>
          </a:p>
        </p:txBody>
      </p:sp>
      <p:sp>
        <p:nvSpPr>
          <p:cNvPr id="46083" name="Rectangle 3">
            <a:extLst>
              <a:ext uri="{FF2B5EF4-FFF2-40B4-BE49-F238E27FC236}">
                <a16:creationId xmlns:a16="http://schemas.microsoft.com/office/drawing/2014/main" id="{20DA4006-92B9-4C42-A19B-D073F0B72490}"/>
              </a:ext>
            </a:extLst>
          </p:cNvPr>
          <p:cNvSpPr>
            <a:spLocks noGrp="1" noChangeArrowheads="1"/>
          </p:cNvSpPr>
          <p:nvPr>
            <p:ph idx="1"/>
          </p:nvPr>
        </p:nvSpPr>
        <p:spPr/>
        <p:txBody>
          <a:bodyPr/>
          <a:lstStyle/>
          <a:p>
            <a:r>
              <a:rPr lang="en-US" altLang="en-US"/>
              <a:t>S-shaped between 0 and 1</a:t>
            </a:r>
          </a:p>
          <a:p>
            <a:r>
              <a:rPr lang="en-US" altLang="en-US"/>
              <a:t>Approaches a linear function around </a:t>
            </a:r>
            <a:r>
              <a:rPr lang="en-US" altLang="en-US" i="1"/>
              <a:t>x = </a:t>
            </a:r>
            <a:r>
              <a:rPr lang="en-US" altLang="en-US"/>
              <a:t>0</a:t>
            </a:r>
          </a:p>
          <a:p>
            <a:r>
              <a:rPr lang="en-US" altLang="en-US"/>
              <a:t>Its rate-of-change (derivative) for a node with a given activation is: </a:t>
            </a:r>
          </a:p>
          <a:p>
            <a:pPr>
              <a:buFontTx/>
              <a:buNone/>
            </a:pPr>
            <a:r>
              <a:rPr lang="en-US" altLang="en-US"/>
              <a:t>			activation </a:t>
            </a:r>
            <a:r>
              <a:rPr lang="en-US" altLang="en-US">
                <a:sym typeface="Symbol" panose="05050102010706020507" pitchFamily="18" charset="2"/>
              </a:rPr>
              <a:t></a:t>
            </a:r>
            <a:r>
              <a:rPr lang="en-US" altLang="en-US"/>
              <a:t> (1 - activation)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97CEFAAC-B754-4C29-B0CD-B6A8F201637C}"/>
              </a:ext>
            </a:extLst>
          </p:cNvPr>
          <p:cNvSpPr>
            <a:spLocks noGrp="1" noChangeArrowheads="1"/>
          </p:cNvSpPr>
          <p:nvPr>
            <p:ph type="title"/>
          </p:nvPr>
        </p:nvSpPr>
        <p:spPr/>
        <p:txBody>
          <a:bodyPr/>
          <a:lstStyle/>
          <a:p>
            <a:r>
              <a:rPr lang="en-US" altLang="en-US"/>
              <a:t>Backpropagation algorithm in rules</a:t>
            </a:r>
          </a:p>
        </p:txBody>
      </p:sp>
      <p:sp>
        <p:nvSpPr>
          <p:cNvPr id="47107" name="Rectangle 3">
            <a:extLst>
              <a:ext uri="{FF2B5EF4-FFF2-40B4-BE49-F238E27FC236}">
                <a16:creationId xmlns:a16="http://schemas.microsoft.com/office/drawing/2014/main" id="{D747B696-FDE9-478B-84D6-CED482AC4819}"/>
              </a:ext>
            </a:extLst>
          </p:cNvPr>
          <p:cNvSpPr>
            <a:spLocks noGrp="1" noChangeArrowheads="1"/>
          </p:cNvSpPr>
          <p:nvPr>
            <p:ph idx="1"/>
          </p:nvPr>
        </p:nvSpPr>
        <p:spPr/>
        <p:txBody>
          <a:bodyPr/>
          <a:lstStyle/>
          <a:p>
            <a:pPr>
              <a:spcAft>
                <a:spcPts val="800"/>
              </a:spcAft>
            </a:pPr>
            <a:r>
              <a:rPr lang="en-US" altLang="en-US"/>
              <a:t>weight change = some small constant </a:t>
            </a:r>
            <a:r>
              <a:rPr lang="en-US" altLang="en-US">
                <a:sym typeface="Symbol" panose="05050102010706020507" pitchFamily="18" charset="2"/>
              </a:rPr>
              <a:t></a:t>
            </a:r>
            <a:r>
              <a:rPr lang="en-US" altLang="en-US"/>
              <a:t> error </a:t>
            </a:r>
            <a:r>
              <a:rPr lang="en-US" altLang="en-US">
                <a:sym typeface="Symbol" panose="05050102010706020507" pitchFamily="18" charset="2"/>
              </a:rPr>
              <a:t></a:t>
            </a:r>
            <a:r>
              <a:rPr lang="en-US" altLang="en-US"/>
              <a:t> input activation</a:t>
            </a:r>
          </a:p>
          <a:p>
            <a:pPr>
              <a:spcAft>
                <a:spcPts val="800"/>
              </a:spcAft>
            </a:pPr>
            <a:r>
              <a:rPr lang="en-US" altLang="en-US"/>
              <a:t>For an output node, the error is:</a:t>
            </a:r>
          </a:p>
          <a:p>
            <a:pPr lvl="1" algn="ctr">
              <a:spcAft>
                <a:spcPts val="800"/>
              </a:spcAft>
              <a:buFontTx/>
              <a:buNone/>
            </a:pPr>
            <a:r>
              <a:rPr lang="en-US" altLang="en-US"/>
              <a:t>error = (target activation - output activation) </a:t>
            </a:r>
            <a:r>
              <a:rPr lang="en-US" altLang="en-US">
                <a:sym typeface="Symbol" panose="05050102010706020507" pitchFamily="18" charset="2"/>
              </a:rPr>
              <a:t></a:t>
            </a:r>
            <a:r>
              <a:rPr lang="en-US" altLang="en-US"/>
              <a:t> output activation </a:t>
            </a:r>
            <a:r>
              <a:rPr lang="en-US" altLang="en-US">
                <a:sym typeface="Symbol" panose="05050102010706020507" pitchFamily="18" charset="2"/>
              </a:rPr>
              <a:t></a:t>
            </a:r>
            <a:r>
              <a:rPr lang="en-US" altLang="en-US"/>
              <a:t> (1 - output activation)</a:t>
            </a:r>
          </a:p>
          <a:p>
            <a:pPr>
              <a:spcAft>
                <a:spcPts val="800"/>
              </a:spcAft>
            </a:pPr>
            <a:r>
              <a:rPr lang="en-US" altLang="en-US"/>
              <a:t>For a hidden node, the error is:</a:t>
            </a:r>
          </a:p>
          <a:p>
            <a:pPr lvl="1" algn="ctr">
              <a:spcAft>
                <a:spcPts val="800"/>
              </a:spcAft>
              <a:buFontTx/>
              <a:buNone/>
            </a:pPr>
            <a:r>
              <a:rPr lang="en-US" altLang="en-US"/>
              <a:t>error = weighted sum of to-node errors </a:t>
            </a:r>
            <a:r>
              <a:rPr lang="en-US" altLang="en-US">
                <a:sym typeface="Symbol" panose="05050102010706020507" pitchFamily="18" charset="2"/>
              </a:rPr>
              <a:t></a:t>
            </a:r>
            <a:r>
              <a:rPr lang="en-US" altLang="en-US"/>
              <a:t> hidden activation </a:t>
            </a:r>
            <a:r>
              <a:rPr lang="en-US" altLang="en-US">
                <a:sym typeface="Symbol" panose="05050102010706020507" pitchFamily="18" charset="2"/>
              </a:rPr>
              <a:t></a:t>
            </a:r>
            <a:r>
              <a:rPr lang="en-US" altLang="en-US"/>
              <a:t> (1 - hidden activation)</a:t>
            </a:r>
          </a:p>
          <a:p>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DD9963D8-A695-4CAE-96AF-A00EA888604A}"/>
              </a:ext>
            </a:extLst>
          </p:cNvPr>
          <p:cNvSpPr>
            <a:spLocks noGrp="1" noChangeArrowheads="1"/>
          </p:cNvSpPr>
          <p:nvPr>
            <p:ph type="title"/>
          </p:nvPr>
        </p:nvSpPr>
        <p:spPr/>
        <p:txBody>
          <a:bodyPr/>
          <a:lstStyle/>
          <a:p>
            <a:r>
              <a:rPr lang="en-US" altLang="en-US"/>
              <a:t>Weight change and momentum</a:t>
            </a:r>
          </a:p>
        </p:txBody>
      </p:sp>
      <p:sp>
        <p:nvSpPr>
          <p:cNvPr id="48131" name="Rectangle 3">
            <a:extLst>
              <a:ext uri="{FF2B5EF4-FFF2-40B4-BE49-F238E27FC236}">
                <a16:creationId xmlns:a16="http://schemas.microsoft.com/office/drawing/2014/main" id="{6A2D7C79-29EC-4601-939F-23B495837F21}"/>
              </a:ext>
            </a:extLst>
          </p:cNvPr>
          <p:cNvSpPr>
            <a:spLocks noGrp="1" noChangeArrowheads="1"/>
          </p:cNvSpPr>
          <p:nvPr>
            <p:ph idx="1"/>
          </p:nvPr>
        </p:nvSpPr>
        <p:spPr>
          <a:xfrm>
            <a:off x="838200" y="1600200"/>
            <a:ext cx="7772400" cy="4114800"/>
          </a:xfrm>
        </p:spPr>
        <p:txBody>
          <a:bodyPr/>
          <a:lstStyle/>
          <a:p>
            <a:pPr>
              <a:lnSpc>
                <a:spcPct val="80000"/>
              </a:lnSpc>
              <a:spcAft>
                <a:spcPts val="800"/>
              </a:spcAft>
            </a:pPr>
            <a:r>
              <a:rPr lang="en-US" altLang="en-US"/>
              <a:t>backpropagation algorithm often takes a long time to learn </a:t>
            </a:r>
          </a:p>
          <a:p>
            <a:pPr>
              <a:lnSpc>
                <a:spcPct val="80000"/>
              </a:lnSpc>
              <a:spcAft>
                <a:spcPts val="800"/>
              </a:spcAft>
            </a:pPr>
            <a:r>
              <a:rPr lang="en-US" altLang="en-US"/>
              <a:t>So, the learning rule is often augmented with a so called momentum term </a:t>
            </a:r>
          </a:p>
          <a:p>
            <a:pPr>
              <a:lnSpc>
                <a:spcPct val="80000"/>
              </a:lnSpc>
              <a:spcAft>
                <a:spcPts val="800"/>
              </a:spcAft>
            </a:pPr>
            <a:r>
              <a:rPr lang="en-US" altLang="en-US"/>
              <a:t>This consists in adding a fraction of the old weight change</a:t>
            </a:r>
          </a:p>
          <a:p>
            <a:pPr>
              <a:lnSpc>
                <a:spcPct val="80000"/>
              </a:lnSpc>
              <a:spcAft>
                <a:spcPts val="800"/>
              </a:spcAft>
            </a:pPr>
            <a:r>
              <a:rPr lang="en-US" altLang="en-US"/>
              <a:t>The learning rule then looks like:</a:t>
            </a:r>
          </a:p>
          <a:p>
            <a:pPr lvl="1">
              <a:lnSpc>
                <a:spcPct val="80000"/>
              </a:lnSpc>
              <a:spcAft>
                <a:spcPts val="800"/>
              </a:spcAft>
              <a:buFontTx/>
              <a:buNone/>
            </a:pPr>
            <a:r>
              <a:rPr lang="en-US" altLang="en-US"/>
              <a:t>weight change = some small constant </a:t>
            </a:r>
            <a:r>
              <a:rPr lang="en-US" altLang="en-US">
                <a:sym typeface="Symbol" panose="05050102010706020507" pitchFamily="18" charset="2"/>
              </a:rPr>
              <a:t></a:t>
            </a:r>
            <a:r>
              <a:rPr lang="en-US" altLang="en-US"/>
              <a:t> error </a:t>
            </a:r>
            <a:r>
              <a:rPr lang="en-US" altLang="en-US">
                <a:sym typeface="Symbol" panose="05050102010706020507" pitchFamily="18" charset="2"/>
              </a:rPr>
              <a:t></a:t>
            </a:r>
            <a:r>
              <a:rPr lang="en-US" altLang="en-US"/>
              <a:t> input activation + momentum constant </a:t>
            </a:r>
            <a:r>
              <a:rPr lang="en-US" altLang="en-US">
                <a:sym typeface="Symbol" panose="05050102010706020507" pitchFamily="18" charset="2"/>
              </a:rPr>
              <a:t></a:t>
            </a:r>
            <a:r>
              <a:rPr lang="en-US" altLang="en-US"/>
              <a:t> old weight change</a:t>
            </a:r>
          </a:p>
          <a:p>
            <a:pPr>
              <a:lnSpc>
                <a:spcPct val="80000"/>
              </a:lnSpc>
            </a:pPr>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84AF9327-9138-4BEB-9716-3D5C5A8A3A19}"/>
              </a:ext>
            </a:extLst>
          </p:cNvPr>
          <p:cNvSpPr>
            <a:spLocks noGrp="1" noChangeArrowheads="1"/>
          </p:cNvSpPr>
          <p:nvPr>
            <p:ph type="title"/>
          </p:nvPr>
        </p:nvSpPr>
        <p:spPr/>
        <p:txBody>
          <a:bodyPr/>
          <a:lstStyle/>
          <a:p>
            <a:r>
              <a:rPr lang="en-US" altLang="en-US"/>
              <a:t>Backpropagation in equations I</a:t>
            </a:r>
          </a:p>
        </p:txBody>
      </p:sp>
      <p:sp>
        <p:nvSpPr>
          <p:cNvPr id="49155" name="Rectangle 3">
            <a:extLst>
              <a:ext uri="{FF2B5EF4-FFF2-40B4-BE49-F238E27FC236}">
                <a16:creationId xmlns:a16="http://schemas.microsoft.com/office/drawing/2014/main" id="{9291F5D0-D1D4-4E4F-B200-1F9EA18E6383}"/>
              </a:ext>
            </a:extLst>
          </p:cNvPr>
          <p:cNvSpPr>
            <a:spLocks noGrp="1" noChangeArrowheads="1"/>
          </p:cNvSpPr>
          <p:nvPr>
            <p:ph idx="1"/>
          </p:nvPr>
        </p:nvSpPr>
        <p:spPr/>
        <p:txBody>
          <a:bodyPr/>
          <a:lstStyle/>
          <a:p>
            <a:pPr>
              <a:spcAft>
                <a:spcPts val="800"/>
              </a:spcAft>
            </a:pPr>
            <a:r>
              <a:rPr lang="en-US" altLang="en-US"/>
              <a:t>If </a:t>
            </a:r>
            <a:r>
              <a:rPr lang="en-US" altLang="en-US" i="1"/>
              <a:t>j</a:t>
            </a:r>
            <a:r>
              <a:rPr lang="en-US" altLang="en-US"/>
              <a:t> is a node in an output layer, the error </a:t>
            </a:r>
            <a:r>
              <a:rPr lang="en-US" altLang="en-US" noProof="1">
                <a:sym typeface="Symbol" panose="05050102010706020507" pitchFamily="18" charset="2"/>
              </a:rPr>
              <a:t></a:t>
            </a:r>
            <a:r>
              <a:rPr lang="en-US" altLang="en-US" i="1" baseline="-25000" noProof="1"/>
              <a:t>j</a:t>
            </a:r>
            <a:r>
              <a:rPr lang="en-US" altLang="en-US" i="1" noProof="1"/>
              <a:t> </a:t>
            </a:r>
            <a:r>
              <a:rPr lang="en-US" altLang="en-US" noProof="1"/>
              <a:t>is:</a:t>
            </a:r>
            <a:endParaRPr lang="en-US" altLang="en-US"/>
          </a:p>
          <a:p>
            <a:pPr lvl="1">
              <a:spcAft>
                <a:spcPts val="800"/>
              </a:spcAft>
              <a:buFontTx/>
              <a:buNone/>
            </a:pPr>
            <a:r>
              <a:rPr lang="en-US" altLang="en-US" noProof="1">
                <a:sym typeface="Symbol" panose="05050102010706020507" pitchFamily="18" charset="2"/>
              </a:rPr>
              <a:t></a:t>
            </a:r>
            <a:r>
              <a:rPr lang="en-US" altLang="en-US" i="1" baseline="-25000" noProof="1"/>
              <a:t>j </a:t>
            </a:r>
            <a:r>
              <a:rPr lang="en-US" altLang="en-US" i="1" noProof="1"/>
              <a:t>= </a:t>
            </a:r>
            <a:r>
              <a:rPr lang="en-US" altLang="en-US" noProof="1"/>
              <a:t>(</a:t>
            </a:r>
            <a:r>
              <a:rPr lang="en-US" altLang="en-US" i="1" noProof="1"/>
              <a:t>t</a:t>
            </a:r>
            <a:r>
              <a:rPr lang="en-US" altLang="en-US" i="1" baseline="-25000" noProof="1"/>
              <a:t>j </a:t>
            </a:r>
            <a:r>
              <a:rPr lang="en-US" altLang="en-US" noProof="1"/>
              <a:t>-</a:t>
            </a:r>
            <a:r>
              <a:rPr lang="en-US" altLang="en-US" baseline="-25000" noProof="1"/>
              <a:t> </a:t>
            </a:r>
            <a:r>
              <a:rPr lang="en-US" altLang="en-US" i="1" noProof="1"/>
              <a:t>a</a:t>
            </a:r>
            <a:r>
              <a:rPr lang="en-US" altLang="en-US" i="1" baseline="-25000" noProof="1"/>
              <a:t>j</a:t>
            </a:r>
            <a:r>
              <a:rPr lang="en-US" altLang="en-US" noProof="1"/>
              <a:t>)</a:t>
            </a:r>
            <a:r>
              <a:rPr lang="en-US" altLang="en-US" i="1" noProof="1"/>
              <a:t> a</a:t>
            </a:r>
            <a:r>
              <a:rPr lang="en-US" altLang="en-US" i="1" baseline="-25000" noProof="1"/>
              <a:t>j</a:t>
            </a:r>
            <a:r>
              <a:rPr lang="en-US" altLang="en-US" noProof="1"/>
              <a:t>(</a:t>
            </a:r>
            <a:r>
              <a:rPr lang="en-US" altLang="en-US" i="1" noProof="1"/>
              <a:t>a</a:t>
            </a:r>
            <a:r>
              <a:rPr lang="en-US" altLang="en-US" i="1" baseline="-25000" noProof="1"/>
              <a:t>j </a:t>
            </a:r>
            <a:r>
              <a:rPr lang="en-US" altLang="en-US" noProof="1"/>
              <a:t>-1)</a:t>
            </a:r>
            <a:endParaRPr lang="en-US" altLang="en-US"/>
          </a:p>
          <a:p>
            <a:pPr>
              <a:spcAft>
                <a:spcPts val="800"/>
              </a:spcAft>
            </a:pPr>
            <a:r>
              <a:rPr lang="en-US" altLang="en-US"/>
              <a:t>where </a:t>
            </a:r>
            <a:r>
              <a:rPr lang="en-US" altLang="en-US" i="1"/>
              <a:t>a</a:t>
            </a:r>
            <a:r>
              <a:rPr lang="en-US" altLang="en-US" i="1" baseline="-25000"/>
              <a:t>j</a:t>
            </a:r>
            <a:r>
              <a:rPr lang="en-US" altLang="en-US"/>
              <a:t> is the activation of node </a:t>
            </a:r>
            <a:r>
              <a:rPr lang="en-US" altLang="en-US" i="1"/>
              <a:t>j</a:t>
            </a:r>
            <a:endParaRPr lang="en-US" altLang="en-US"/>
          </a:p>
          <a:p>
            <a:pPr>
              <a:spcAft>
                <a:spcPts val="800"/>
              </a:spcAft>
            </a:pPr>
            <a:r>
              <a:rPr lang="en-US" altLang="en-US" i="1"/>
              <a:t>t</a:t>
            </a:r>
            <a:r>
              <a:rPr lang="en-US" altLang="en-US" i="1" baseline="-25000"/>
              <a:t>j</a:t>
            </a:r>
            <a:r>
              <a:rPr lang="en-US" altLang="en-US"/>
              <a:t> is its target activation value, and </a:t>
            </a:r>
          </a:p>
          <a:p>
            <a:pPr>
              <a:spcAft>
                <a:spcPts val="800"/>
              </a:spcAft>
            </a:pPr>
            <a:r>
              <a:rPr lang="en-US" altLang="en-US" noProof="1">
                <a:sym typeface="Symbol" panose="05050102010706020507" pitchFamily="18" charset="2"/>
              </a:rPr>
              <a:t></a:t>
            </a:r>
            <a:r>
              <a:rPr lang="en-US" altLang="en-US" i="1" baseline="-25000" noProof="1"/>
              <a:t>j  </a:t>
            </a:r>
            <a:r>
              <a:rPr lang="en-US" altLang="en-US" noProof="1"/>
              <a:t>its error value</a:t>
            </a:r>
            <a:endParaRPr lang="en-US" altLang="en-US"/>
          </a:p>
          <a:p>
            <a:pPr>
              <a:spcAft>
                <a:spcPts val="800"/>
              </a:spcAft>
            </a:pPr>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A7D65471-8254-4C78-B6AF-82E6B782DE2A}"/>
              </a:ext>
            </a:extLst>
          </p:cNvPr>
          <p:cNvSpPr>
            <a:spLocks noGrp="1" noChangeArrowheads="1"/>
          </p:cNvSpPr>
          <p:nvPr>
            <p:ph type="title"/>
          </p:nvPr>
        </p:nvSpPr>
        <p:spPr/>
        <p:txBody>
          <a:bodyPr/>
          <a:lstStyle/>
          <a:p>
            <a:r>
              <a:rPr lang="en-US" altLang="en-US"/>
              <a:t>Backpropagation in equations II</a:t>
            </a:r>
          </a:p>
        </p:txBody>
      </p:sp>
      <p:sp>
        <p:nvSpPr>
          <p:cNvPr id="50179" name="Rectangle 3">
            <a:extLst>
              <a:ext uri="{FF2B5EF4-FFF2-40B4-BE49-F238E27FC236}">
                <a16:creationId xmlns:a16="http://schemas.microsoft.com/office/drawing/2014/main" id="{8472A989-1B29-47B9-A817-1F76D0D0F1F3}"/>
              </a:ext>
            </a:extLst>
          </p:cNvPr>
          <p:cNvSpPr>
            <a:spLocks noGrp="1" noChangeArrowheads="1"/>
          </p:cNvSpPr>
          <p:nvPr>
            <p:ph idx="1"/>
          </p:nvPr>
        </p:nvSpPr>
        <p:spPr/>
        <p:txBody>
          <a:bodyPr/>
          <a:lstStyle/>
          <a:p>
            <a:pPr>
              <a:spcAft>
                <a:spcPts val="800"/>
              </a:spcAft>
            </a:pPr>
            <a:r>
              <a:rPr lang="en-US" altLang="en-US"/>
              <a:t>If </a:t>
            </a:r>
            <a:r>
              <a:rPr lang="en-US" altLang="en-US" i="1"/>
              <a:t>j</a:t>
            </a:r>
            <a:r>
              <a:rPr lang="en-US" altLang="en-US"/>
              <a:t> is a node in a hidden layer, and if there are </a:t>
            </a:r>
            <a:r>
              <a:rPr lang="en-US" altLang="en-US" i="1"/>
              <a:t>k</a:t>
            </a:r>
            <a:r>
              <a:rPr lang="en-US" altLang="en-US"/>
              <a:t> nodes 1, 2, …, </a:t>
            </a:r>
            <a:r>
              <a:rPr lang="en-US" altLang="en-US" i="1"/>
              <a:t>k</a:t>
            </a:r>
            <a:r>
              <a:rPr lang="en-US" altLang="en-US"/>
              <a:t>, that receive a connection from </a:t>
            </a:r>
            <a:r>
              <a:rPr lang="en-US" altLang="en-US" i="1"/>
              <a:t>j,</a:t>
            </a:r>
            <a:r>
              <a:rPr lang="en-US" altLang="en-US"/>
              <a:t> the error </a:t>
            </a:r>
            <a:r>
              <a:rPr lang="en-US" altLang="en-US" noProof="1">
                <a:sym typeface="Symbol" panose="05050102010706020507" pitchFamily="18" charset="2"/>
              </a:rPr>
              <a:t></a:t>
            </a:r>
            <a:r>
              <a:rPr lang="en-US" altLang="en-US" i="1" baseline="-25000" noProof="1"/>
              <a:t>j</a:t>
            </a:r>
            <a:r>
              <a:rPr lang="en-US" altLang="en-US" i="1" noProof="1"/>
              <a:t> </a:t>
            </a:r>
            <a:r>
              <a:rPr lang="en-US" altLang="en-US" noProof="1"/>
              <a:t>is:</a:t>
            </a:r>
            <a:endParaRPr lang="en-US" altLang="en-US"/>
          </a:p>
          <a:p>
            <a:pPr>
              <a:spcAft>
                <a:spcPts val="800"/>
              </a:spcAft>
            </a:pPr>
            <a:r>
              <a:rPr lang="en-US" altLang="en-US" noProof="1">
                <a:sym typeface="Symbol" panose="05050102010706020507" pitchFamily="18" charset="2"/>
              </a:rPr>
              <a:t></a:t>
            </a:r>
            <a:r>
              <a:rPr lang="en-US" altLang="en-US" i="1" baseline="-25000" noProof="1"/>
              <a:t>j </a:t>
            </a:r>
            <a:r>
              <a:rPr lang="en-US" altLang="en-US" i="1" noProof="1"/>
              <a:t>= </a:t>
            </a:r>
            <a:r>
              <a:rPr lang="en-US" altLang="en-US" noProof="1"/>
              <a:t>(</a:t>
            </a:r>
            <a:r>
              <a:rPr lang="en-US" altLang="en-US" i="1" noProof="1"/>
              <a:t>w</a:t>
            </a:r>
            <a:r>
              <a:rPr lang="en-US" altLang="en-US" baseline="-25000" noProof="1"/>
              <a:t>1</a:t>
            </a:r>
            <a:r>
              <a:rPr lang="en-US" altLang="en-US" i="1" baseline="-25000" noProof="1"/>
              <a:t>j </a:t>
            </a:r>
            <a:r>
              <a:rPr lang="en-US" altLang="en-US" noProof="1">
                <a:sym typeface="Symbol" panose="05050102010706020507" pitchFamily="18" charset="2"/>
              </a:rPr>
              <a:t></a:t>
            </a:r>
            <a:r>
              <a:rPr lang="en-US" altLang="en-US" baseline="-25000" noProof="1"/>
              <a:t>1</a:t>
            </a:r>
            <a:r>
              <a:rPr lang="en-US" altLang="en-US" i="1" baseline="-25000" noProof="1"/>
              <a:t> </a:t>
            </a:r>
            <a:r>
              <a:rPr lang="en-US" altLang="en-US" noProof="1"/>
              <a:t>+</a:t>
            </a:r>
            <a:r>
              <a:rPr lang="en-US" altLang="en-US" i="1" noProof="1"/>
              <a:t> w</a:t>
            </a:r>
            <a:r>
              <a:rPr lang="en-US" altLang="en-US" baseline="-25000" noProof="1"/>
              <a:t>2</a:t>
            </a:r>
            <a:r>
              <a:rPr lang="en-US" altLang="en-US" i="1" baseline="-25000" noProof="1"/>
              <a:t>j </a:t>
            </a:r>
            <a:r>
              <a:rPr lang="en-US" altLang="en-US" noProof="1">
                <a:sym typeface="Symbol" panose="05050102010706020507" pitchFamily="18" charset="2"/>
              </a:rPr>
              <a:t></a:t>
            </a:r>
            <a:r>
              <a:rPr lang="en-US" altLang="en-US" baseline="-25000" noProof="1"/>
              <a:t>1</a:t>
            </a:r>
            <a:r>
              <a:rPr lang="en-US" altLang="en-US" noProof="1"/>
              <a:t> + …</a:t>
            </a:r>
            <a:r>
              <a:rPr lang="en-US" altLang="en-US" i="1" noProof="1"/>
              <a:t> </a:t>
            </a:r>
            <a:r>
              <a:rPr lang="en-US" altLang="en-US" noProof="1"/>
              <a:t>+ </a:t>
            </a:r>
            <a:r>
              <a:rPr lang="en-US" altLang="en-US" i="1" noProof="1"/>
              <a:t>w</a:t>
            </a:r>
            <a:r>
              <a:rPr lang="en-US" altLang="en-US" i="1" baseline="-25000" noProof="1"/>
              <a:t>kj</a:t>
            </a:r>
            <a:r>
              <a:rPr lang="en-US" altLang="en-US" noProof="1">
                <a:sym typeface="Symbol" panose="05050102010706020507" pitchFamily="18" charset="2"/>
              </a:rPr>
              <a:t></a:t>
            </a:r>
            <a:r>
              <a:rPr lang="en-US" altLang="en-US" i="1" baseline="-25000" noProof="1"/>
              <a:t>k</a:t>
            </a:r>
            <a:r>
              <a:rPr lang="en-US" altLang="en-US" noProof="1"/>
              <a:t>)</a:t>
            </a:r>
            <a:r>
              <a:rPr lang="en-US" altLang="en-US" i="1" baseline="-25000" noProof="1"/>
              <a:t> </a:t>
            </a:r>
            <a:r>
              <a:rPr lang="en-US" altLang="en-US" i="1" noProof="1"/>
              <a:t>a</a:t>
            </a:r>
            <a:r>
              <a:rPr lang="en-US" altLang="en-US" i="1" baseline="-25000" noProof="1"/>
              <a:t>j </a:t>
            </a:r>
            <a:r>
              <a:rPr lang="en-US" altLang="en-US" noProof="1"/>
              <a:t>(</a:t>
            </a:r>
            <a:r>
              <a:rPr lang="en-US" altLang="en-US" i="1" noProof="1"/>
              <a:t>a</a:t>
            </a:r>
            <a:r>
              <a:rPr lang="en-US" altLang="en-US" i="1" baseline="-25000" noProof="1"/>
              <a:t>j </a:t>
            </a:r>
            <a:r>
              <a:rPr lang="en-US" altLang="en-US" noProof="1"/>
              <a:t>-1)</a:t>
            </a:r>
            <a:endParaRPr lang="en-US" altLang="en-US"/>
          </a:p>
          <a:p>
            <a:pPr>
              <a:spcAft>
                <a:spcPts val="800"/>
              </a:spcAft>
            </a:pPr>
            <a:r>
              <a:rPr lang="en-US" altLang="en-US"/>
              <a:t>where the weights </a:t>
            </a:r>
            <a:r>
              <a:rPr lang="en-US" altLang="en-US" i="1" noProof="1"/>
              <a:t>w</a:t>
            </a:r>
            <a:r>
              <a:rPr lang="en-US" altLang="en-US" baseline="-25000" noProof="1"/>
              <a:t>1</a:t>
            </a:r>
            <a:r>
              <a:rPr lang="en-US" altLang="en-US" i="1" baseline="-25000" noProof="1"/>
              <a:t>j </a:t>
            </a:r>
            <a:r>
              <a:rPr lang="en-US" altLang="en-US" noProof="1"/>
              <a:t>,</a:t>
            </a:r>
            <a:r>
              <a:rPr lang="en-US" altLang="en-US" i="1" noProof="1"/>
              <a:t> w</a:t>
            </a:r>
            <a:r>
              <a:rPr lang="en-US" altLang="en-US" baseline="-25000" noProof="1"/>
              <a:t>2</a:t>
            </a:r>
            <a:r>
              <a:rPr lang="en-US" altLang="en-US" i="1" baseline="-25000" noProof="1"/>
              <a:t>j </a:t>
            </a:r>
            <a:r>
              <a:rPr lang="en-US" altLang="en-US" noProof="1"/>
              <a:t>, …, </a:t>
            </a:r>
            <a:r>
              <a:rPr lang="en-US" altLang="en-US" i="1" noProof="1"/>
              <a:t>w</a:t>
            </a:r>
            <a:r>
              <a:rPr lang="en-US" altLang="en-US" i="1" baseline="-25000" noProof="1"/>
              <a:t>kj</a:t>
            </a:r>
            <a:r>
              <a:rPr lang="en-US" altLang="en-US" noProof="1"/>
              <a:t> belong to the connections from hidden node </a:t>
            </a:r>
            <a:r>
              <a:rPr lang="en-US" altLang="en-US" i="1" noProof="1"/>
              <a:t>j</a:t>
            </a:r>
            <a:r>
              <a:rPr lang="en-US" altLang="en-US" noProof="1"/>
              <a:t> to nodes 1, 2, …, </a:t>
            </a:r>
            <a:r>
              <a:rPr lang="en-US" altLang="en-US" i="1" noProof="1"/>
              <a:t>k</a:t>
            </a:r>
            <a:r>
              <a:rPr lang="en-US" altLang="en-US" noProof="1"/>
              <a:t>.</a:t>
            </a:r>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B5F32A93-66E7-41E5-A42E-41B934BE0301}"/>
              </a:ext>
            </a:extLst>
          </p:cNvPr>
          <p:cNvSpPr>
            <a:spLocks noGrp="1" noChangeArrowheads="1"/>
          </p:cNvSpPr>
          <p:nvPr>
            <p:ph type="title"/>
          </p:nvPr>
        </p:nvSpPr>
        <p:spPr/>
        <p:txBody>
          <a:bodyPr/>
          <a:lstStyle/>
          <a:p>
            <a:r>
              <a:rPr lang="en-US" altLang="en-US"/>
              <a:t>Backpropagation in equations III</a:t>
            </a:r>
          </a:p>
        </p:txBody>
      </p:sp>
      <p:sp>
        <p:nvSpPr>
          <p:cNvPr id="51203" name="Rectangle 3">
            <a:extLst>
              <a:ext uri="{FF2B5EF4-FFF2-40B4-BE49-F238E27FC236}">
                <a16:creationId xmlns:a16="http://schemas.microsoft.com/office/drawing/2014/main" id="{497EEF54-29EB-45AA-A698-7D071FD0E4E9}"/>
              </a:ext>
            </a:extLst>
          </p:cNvPr>
          <p:cNvSpPr>
            <a:spLocks noGrp="1" noChangeArrowheads="1"/>
          </p:cNvSpPr>
          <p:nvPr>
            <p:ph idx="1"/>
          </p:nvPr>
        </p:nvSpPr>
        <p:spPr>
          <a:xfrm>
            <a:off x="685800" y="2121408"/>
            <a:ext cx="8229600" cy="4050792"/>
          </a:xfrm>
        </p:spPr>
        <p:txBody>
          <a:bodyPr/>
          <a:lstStyle/>
          <a:p>
            <a:pPr>
              <a:lnSpc>
                <a:spcPct val="90000"/>
              </a:lnSpc>
              <a:spcAft>
                <a:spcPts val="800"/>
              </a:spcAft>
            </a:pPr>
            <a:r>
              <a:rPr lang="en-US" altLang="en-US"/>
              <a:t>The backpropagation learning rule (applied at time </a:t>
            </a:r>
            <a:r>
              <a:rPr lang="en-US" altLang="en-US" i="1"/>
              <a:t>t</a:t>
            </a:r>
            <a:r>
              <a:rPr lang="en-US" altLang="en-US"/>
              <a:t>) is: </a:t>
            </a:r>
          </a:p>
          <a:p>
            <a:pPr lvl="1" algn="ctr">
              <a:lnSpc>
                <a:spcPct val="90000"/>
              </a:lnSpc>
              <a:spcAft>
                <a:spcPts val="800"/>
              </a:spcAft>
              <a:buFontTx/>
              <a:buNone/>
            </a:pPr>
            <a:r>
              <a:rPr lang="en-US" altLang="en-US" noProof="1">
                <a:sym typeface="Symbol" panose="05050102010706020507" pitchFamily="18" charset="2"/>
              </a:rPr>
              <a:t></a:t>
            </a:r>
            <a:r>
              <a:rPr lang="en-US" altLang="en-US" i="1" noProof="1"/>
              <a:t>w</a:t>
            </a:r>
            <a:r>
              <a:rPr lang="en-US" altLang="en-US" i="1" baseline="-25000" noProof="1"/>
              <a:t>ji</a:t>
            </a:r>
            <a:r>
              <a:rPr lang="en-US" altLang="en-US" noProof="1"/>
              <a:t>(</a:t>
            </a:r>
            <a:r>
              <a:rPr lang="en-US" altLang="en-US" i="1" noProof="1"/>
              <a:t>t</a:t>
            </a:r>
            <a:r>
              <a:rPr lang="en-US" altLang="en-US" noProof="1"/>
              <a:t>) = </a:t>
            </a:r>
            <a:r>
              <a:rPr lang="en-US" altLang="en-US" noProof="1">
                <a:sym typeface="Symbol" panose="05050102010706020507" pitchFamily="18" charset="2"/>
              </a:rPr>
              <a:t></a:t>
            </a:r>
            <a:r>
              <a:rPr lang="en-US" altLang="en-US" baseline="-25000" noProof="1"/>
              <a:t> </a:t>
            </a:r>
            <a:r>
              <a:rPr lang="en-US" altLang="en-US" noProof="1">
                <a:sym typeface="Symbol" panose="05050102010706020507" pitchFamily="18" charset="2"/>
              </a:rPr>
              <a:t></a:t>
            </a:r>
            <a:r>
              <a:rPr lang="en-US" altLang="en-US" i="1" baseline="-25000" noProof="1"/>
              <a:t>j</a:t>
            </a:r>
            <a:r>
              <a:rPr lang="en-US" altLang="en-US" i="1" noProof="1"/>
              <a:t>a</a:t>
            </a:r>
            <a:r>
              <a:rPr lang="en-US" altLang="en-US" i="1" baseline="-25000" noProof="1"/>
              <a:t>i</a:t>
            </a:r>
            <a:r>
              <a:rPr lang="en-US" altLang="en-US" noProof="1"/>
              <a:t> + </a:t>
            </a:r>
            <a:r>
              <a:rPr lang="en-US" altLang="en-US" noProof="1">
                <a:sym typeface="Symbol" panose="05050102010706020507" pitchFamily="18" charset="2"/>
              </a:rPr>
              <a:t></a:t>
            </a:r>
            <a:r>
              <a:rPr lang="en-US" altLang="en-US" i="1" noProof="1"/>
              <a:t>w</a:t>
            </a:r>
            <a:r>
              <a:rPr lang="en-US" altLang="en-US" i="1" baseline="-25000" noProof="1"/>
              <a:t>ji</a:t>
            </a:r>
            <a:r>
              <a:rPr lang="en-US" altLang="en-US" noProof="1"/>
              <a:t>(</a:t>
            </a:r>
            <a:r>
              <a:rPr lang="en-US" altLang="en-US" i="1" noProof="1"/>
              <a:t>t</a:t>
            </a:r>
            <a:r>
              <a:rPr lang="en-US" altLang="en-US" noProof="1"/>
              <a:t>-1)</a:t>
            </a:r>
            <a:endParaRPr lang="en-US" altLang="en-US"/>
          </a:p>
          <a:p>
            <a:pPr>
              <a:lnSpc>
                <a:spcPct val="90000"/>
              </a:lnSpc>
            </a:pPr>
            <a:r>
              <a:rPr lang="en-US" altLang="en-US"/>
              <a:t>where </a:t>
            </a:r>
            <a:r>
              <a:rPr lang="en-US" altLang="en-US">
                <a:sym typeface="Symbol" panose="05050102010706020507" pitchFamily="18" charset="2"/>
              </a:rPr>
              <a:t></a:t>
            </a:r>
            <a:r>
              <a:rPr lang="en-US" altLang="en-US" i="1"/>
              <a:t>w</a:t>
            </a:r>
            <a:r>
              <a:rPr lang="en-US" altLang="en-US" i="1" baseline="-25000"/>
              <a:t>ji</a:t>
            </a:r>
            <a:r>
              <a:rPr lang="en-US" altLang="en-US" i="1" noProof="1"/>
              <a:t> </a:t>
            </a:r>
            <a:r>
              <a:rPr lang="en-US" altLang="en-US" noProof="1"/>
              <a:t>(</a:t>
            </a:r>
            <a:r>
              <a:rPr lang="en-US" altLang="en-US" i="1" noProof="1"/>
              <a:t>t</a:t>
            </a:r>
            <a:r>
              <a:rPr lang="en-US" altLang="en-US" noProof="1"/>
              <a:t>) </a:t>
            </a:r>
            <a:r>
              <a:rPr lang="en-US" altLang="en-US"/>
              <a:t> is the change in the weight from node </a:t>
            </a:r>
            <a:r>
              <a:rPr lang="en-US" altLang="en-US" i="1"/>
              <a:t>i</a:t>
            </a:r>
            <a:r>
              <a:rPr lang="en-US" altLang="en-US"/>
              <a:t> to node </a:t>
            </a:r>
            <a:r>
              <a:rPr lang="en-US" altLang="en-US" i="1"/>
              <a:t>j</a:t>
            </a:r>
            <a:r>
              <a:rPr lang="en-US" altLang="en-US"/>
              <a:t> at time </a:t>
            </a:r>
            <a:r>
              <a:rPr lang="en-US" altLang="en-US" i="1"/>
              <a:t>t</a:t>
            </a:r>
            <a:r>
              <a:rPr lang="en-US" altLang="en-US"/>
              <a:t>, </a:t>
            </a:r>
            <a:endParaRPr lang="en-US" altLang="en-US" noProof="1"/>
          </a:p>
          <a:p>
            <a:pPr>
              <a:lnSpc>
                <a:spcPct val="90000"/>
              </a:lnSpc>
            </a:pPr>
            <a:r>
              <a:rPr lang="en-US" altLang="en-US"/>
              <a:t>The learning constant </a:t>
            </a:r>
            <a:r>
              <a:rPr lang="en-US" altLang="en-US" noProof="1">
                <a:sym typeface="Symbol" panose="05050102010706020507" pitchFamily="18" charset="2"/>
              </a:rPr>
              <a:t></a:t>
            </a:r>
            <a:r>
              <a:rPr lang="en-US" altLang="en-US" noProof="1"/>
              <a:t> is typically chosen rather small (e.g., 0.05). </a:t>
            </a:r>
          </a:p>
          <a:p>
            <a:pPr>
              <a:lnSpc>
                <a:spcPct val="90000"/>
              </a:lnSpc>
            </a:pPr>
            <a:r>
              <a:rPr lang="en-US" altLang="en-US" noProof="1"/>
              <a:t>The momentum term </a:t>
            </a:r>
            <a:r>
              <a:rPr lang="en-US" altLang="en-US" noProof="1">
                <a:sym typeface="Symbol" panose="05050102010706020507" pitchFamily="18" charset="2"/>
              </a:rPr>
              <a:t></a:t>
            </a:r>
            <a:r>
              <a:rPr lang="en-US" altLang="en-US" noProof="1"/>
              <a:t> is typically chosen around 0.5.</a:t>
            </a:r>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AC099609-D06A-4209-90A4-8E0A4F9FEE76}"/>
              </a:ext>
            </a:extLst>
          </p:cNvPr>
          <p:cNvSpPr>
            <a:spLocks noGrp="1" noChangeArrowheads="1"/>
          </p:cNvSpPr>
          <p:nvPr>
            <p:ph type="title"/>
          </p:nvPr>
        </p:nvSpPr>
        <p:spPr/>
        <p:txBody>
          <a:bodyPr/>
          <a:lstStyle/>
          <a:p>
            <a:r>
              <a:rPr lang="en-US" altLang="en-US"/>
              <a:t>NetTalk:</a:t>
            </a:r>
            <a:br>
              <a:rPr lang="en-US" altLang="en-US"/>
            </a:br>
            <a:r>
              <a:rPr lang="en-US" altLang="en-US"/>
              <a:t>Backpropagation’s ‘killer-app’</a:t>
            </a:r>
          </a:p>
        </p:txBody>
      </p:sp>
      <p:sp>
        <p:nvSpPr>
          <p:cNvPr id="52227" name="Rectangle 3">
            <a:extLst>
              <a:ext uri="{FF2B5EF4-FFF2-40B4-BE49-F238E27FC236}">
                <a16:creationId xmlns:a16="http://schemas.microsoft.com/office/drawing/2014/main" id="{5E171716-56BD-488B-B92B-C6690F823ACF}"/>
              </a:ext>
            </a:extLst>
          </p:cNvPr>
          <p:cNvSpPr>
            <a:spLocks noGrp="1" noChangeArrowheads="1"/>
          </p:cNvSpPr>
          <p:nvPr>
            <p:ph idx="1"/>
          </p:nvPr>
        </p:nvSpPr>
        <p:spPr/>
        <p:txBody>
          <a:bodyPr/>
          <a:lstStyle/>
          <a:p>
            <a:r>
              <a:rPr lang="en-US" altLang="en-US"/>
              <a:t>Text-to-speech converter</a:t>
            </a:r>
          </a:p>
          <a:p>
            <a:r>
              <a:rPr lang="en-US" altLang="en-US"/>
              <a:t>Developed by Sejnowski and Rosenberg (1986)</a:t>
            </a:r>
          </a:p>
          <a:p>
            <a:r>
              <a:rPr lang="en-US" altLang="en-US"/>
              <a:t>Connectionism’s answer to </a:t>
            </a:r>
            <a:r>
              <a:rPr lang="en-US" altLang="en-US">
                <a:hlinkClick r:id="rId2"/>
              </a:rPr>
              <a:t>DECTalk</a:t>
            </a:r>
            <a:endParaRPr lang="en-US" altLang="en-US"/>
          </a:p>
          <a:p>
            <a:r>
              <a:rPr lang="en-US" altLang="en-US"/>
              <a:t>Learned to pronounce text with an error score comparable to DECTalk</a:t>
            </a:r>
          </a:p>
          <a:p>
            <a:r>
              <a:rPr lang="en-US" altLang="en-US"/>
              <a:t>Was trained, not programmed</a:t>
            </a:r>
          </a:p>
          <a:p>
            <a:r>
              <a:rPr lang="en-US" altLang="en-US"/>
              <a:t>Input was letter-in-context, output phoneme</a:t>
            </a:r>
          </a:p>
          <a:p>
            <a:r>
              <a:rPr lang="en-US" altLang="en-US">
                <a:hlinkClick r:id="rId3"/>
              </a:rPr>
              <a:t>NetTalk Demo</a:t>
            </a: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8DDD161-EE59-4C51-9595-A6D714C095E7}"/>
              </a:ext>
            </a:extLst>
          </p:cNvPr>
          <p:cNvSpPr>
            <a:spLocks noGrp="1" noChangeArrowheads="1"/>
          </p:cNvSpPr>
          <p:nvPr>
            <p:ph type="title"/>
          </p:nvPr>
        </p:nvSpPr>
        <p:spPr/>
        <p:txBody>
          <a:bodyPr/>
          <a:lstStyle/>
          <a:p>
            <a:r>
              <a:rPr lang="en-US" altLang="en-US"/>
              <a:t>Hebb (1949)</a:t>
            </a:r>
          </a:p>
        </p:txBody>
      </p:sp>
      <p:sp>
        <p:nvSpPr>
          <p:cNvPr id="19459" name="Rectangle 3">
            <a:extLst>
              <a:ext uri="{FF2B5EF4-FFF2-40B4-BE49-F238E27FC236}">
                <a16:creationId xmlns:a16="http://schemas.microsoft.com/office/drawing/2014/main" id="{F6A77ECA-7A15-43C3-91E8-893C7AB8DC77}"/>
              </a:ext>
            </a:extLst>
          </p:cNvPr>
          <p:cNvSpPr>
            <a:spLocks noGrp="1" noChangeArrowheads="1"/>
          </p:cNvSpPr>
          <p:nvPr>
            <p:ph idx="1"/>
          </p:nvPr>
        </p:nvSpPr>
        <p:spPr/>
        <p:txBody>
          <a:bodyPr/>
          <a:lstStyle/>
          <a:p>
            <a:pPr>
              <a:buFontTx/>
              <a:buNone/>
            </a:pPr>
            <a:r>
              <a:rPr lang="en-US" altLang="en-US" i="1"/>
              <a:t>	“When an axon of cell A is near enough to excite a cell B and repeatedly or persistently takes part in firing it, some growth process or metabolic change takes place in one or both cells such that A’s efficiency, as one of the cells firing B, is increased”</a:t>
            </a:r>
          </a:p>
          <a:p>
            <a:pPr>
              <a:buFontTx/>
              <a:buNone/>
            </a:pPr>
            <a:r>
              <a:rPr lang="en-US" altLang="en-US" i="1"/>
              <a:t>	</a:t>
            </a:r>
            <a:r>
              <a:rPr lang="en-US" altLang="en-US" sz="2400" i="1"/>
              <a:t>From: The organization of behavior.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21C55990-8A15-4530-86D9-69E3C4DD3451}"/>
              </a:ext>
            </a:extLst>
          </p:cNvPr>
          <p:cNvSpPr>
            <a:spLocks noGrp="1" noChangeArrowheads="1"/>
          </p:cNvSpPr>
          <p:nvPr>
            <p:ph type="ctrTitle"/>
          </p:nvPr>
        </p:nvSpPr>
        <p:spPr>
          <a:xfrm>
            <a:off x="685800" y="2286000"/>
            <a:ext cx="7772400" cy="1143000"/>
          </a:xfrm>
        </p:spPr>
        <p:txBody>
          <a:bodyPr/>
          <a:lstStyle/>
          <a:p>
            <a:r>
              <a:rPr lang="en-US" altLang="en-US"/>
              <a:t>Hebb-rule sound-bite:</a:t>
            </a:r>
          </a:p>
        </p:txBody>
      </p:sp>
      <p:sp>
        <p:nvSpPr>
          <p:cNvPr id="21507" name="Rectangle 3">
            <a:extLst>
              <a:ext uri="{FF2B5EF4-FFF2-40B4-BE49-F238E27FC236}">
                <a16:creationId xmlns:a16="http://schemas.microsoft.com/office/drawing/2014/main" id="{C26677D3-3CF8-49C6-AAD1-300F3F7ABD4E}"/>
              </a:ext>
            </a:extLst>
          </p:cNvPr>
          <p:cNvSpPr>
            <a:spLocks noGrp="1" noChangeArrowheads="1"/>
          </p:cNvSpPr>
          <p:nvPr>
            <p:ph type="subTitle" idx="1"/>
          </p:nvPr>
        </p:nvSpPr>
        <p:spPr/>
        <p:txBody>
          <a:bodyPr>
            <a:normAutofit lnSpcReduction="10000"/>
          </a:bodyPr>
          <a:lstStyle/>
          <a:p>
            <a:r>
              <a:rPr lang="en-US" altLang="en-US" sz="4000"/>
              <a:t>Neurons that fire together, wire together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1026">
            <a:extLst>
              <a:ext uri="{FF2B5EF4-FFF2-40B4-BE49-F238E27FC236}">
                <a16:creationId xmlns:a16="http://schemas.microsoft.com/office/drawing/2014/main" id="{CA7189A9-DA0C-48E3-82C7-10C1CB9ED3AE}"/>
              </a:ext>
            </a:extLst>
          </p:cNvPr>
          <p:cNvSpPr>
            <a:spLocks noGrp="1" noChangeArrowheads="1"/>
          </p:cNvSpPr>
          <p:nvPr>
            <p:ph type="title"/>
          </p:nvPr>
        </p:nvSpPr>
        <p:spPr/>
        <p:txBody>
          <a:bodyPr/>
          <a:lstStyle/>
          <a:p>
            <a:r>
              <a:rPr lang="en-US" altLang="en-US"/>
              <a:t>William James (1890)</a:t>
            </a:r>
          </a:p>
        </p:txBody>
      </p:sp>
      <p:sp>
        <p:nvSpPr>
          <p:cNvPr id="22531" name="Rectangle 1027">
            <a:extLst>
              <a:ext uri="{FF2B5EF4-FFF2-40B4-BE49-F238E27FC236}">
                <a16:creationId xmlns:a16="http://schemas.microsoft.com/office/drawing/2014/main" id="{78D3B947-716B-40A1-A516-0130E0172F2E}"/>
              </a:ext>
            </a:extLst>
          </p:cNvPr>
          <p:cNvSpPr>
            <a:spLocks noGrp="1" noChangeArrowheads="1"/>
          </p:cNvSpPr>
          <p:nvPr>
            <p:ph idx="1"/>
          </p:nvPr>
        </p:nvSpPr>
        <p:spPr>
          <a:xfrm>
            <a:off x="685800" y="2121408"/>
            <a:ext cx="8229600" cy="4050792"/>
          </a:xfrm>
        </p:spPr>
        <p:txBody>
          <a:bodyPr/>
          <a:lstStyle/>
          <a:p>
            <a:r>
              <a:rPr lang="en-US" altLang="en-US"/>
              <a:t>Let us assume as the basis of all our subsequent reasoning this law:</a:t>
            </a:r>
          </a:p>
          <a:p>
            <a:r>
              <a:rPr lang="en-US" altLang="en-US" i="1"/>
              <a:t>When two elementary brain-processes have been active together or in immediate succession, one of them, on re-occurring , tends to propagate its excitement into the other.</a:t>
            </a:r>
          </a:p>
          <a:p>
            <a:r>
              <a:rPr lang="en-US" altLang="en-US" sz="2400" i="1"/>
              <a:t>From: Psychology (Briefer Course).</a:t>
            </a: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8147731-8080-46A2-80E9-207EC7C9A5A4}"/>
              </a:ext>
            </a:extLst>
          </p:cNvPr>
          <p:cNvSpPr>
            <a:spLocks noGrp="1" noChangeArrowheads="1"/>
          </p:cNvSpPr>
          <p:nvPr>
            <p:ph type="title"/>
          </p:nvPr>
        </p:nvSpPr>
        <p:spPr/>
        <p:txBody>
          <a:bodyPr/>
          <a:lstStyle/>
          <a:p>
            <a:r>
              <a:rPr lang="en-US" altLang="en-US">
                <a:solidFill>
                  <a:schemeClr val="tx1"/>
                </a:solidFill>
              </a:rPr>
              <a:t>The </a:t>
            </a:r>
            <a:r>
              <a:rPr lang="en-US" altLang="en-US">
                <a:solidFill>
                  <a:srgbClr val="0000FF"/>
                </a:solidFill>
              </a:rPr>
              <a:t>Perceptron</a:t>
            </a:r>
            <a:r>
              <a:rPr lang="en-US" altLang="en-US">
                <a:solidFill>
                  <a:schemeClr val="tx1"/>
                </a:solidFill>
              </a:rPr>
              <a:t> by Frank Rosenblatt (1958, 1962)</a:t>
            </a:r>
          </a:p>
        </p:txBody>
      </p:sp>
      <p:sp>
        <p:nvSpPr>
          <p:cNvPr id="24579" name="Rectangle 3">
            <a:extLst>
              <a:ext uri="{FF2B5EF4-FFF2-40B4-BE49-F238E27FC236}">
                <a16:creationId xmlns:a16="http://schemas.microsoft.com/office/drawing/2014/main" id="{F2002B7A-A1E1-4913-99CC-667DF314592C}"/>
              </a:ext>
            </a:extLst>
          </p:cNvPr>
          <p:cNvSpPr>
            <a:spLocks noGrp="1" noChangeArrowheads="1"/>
          </p:cNvSpPr>
          <p:nvPr>
            <p:ph idx="1"/>
          </p:nvPr>
        </p:nvSpPr>
        <p:spPr/>
        <p:txBody>
          <a:bodyPr/>
          <a:lstStyle/>
          <a:p>
            <a:r>
              <a:rPr lang="en-US" altLang="en-US"/>
              <a:t>Two-layers</a:t>
            </a:r>
          </a:p>
          <a:p>
            <a:r>
              <a:rPr lang="en-US" altLang="en-US"/>
              <a:t>binary nodes (McCulloch-Pitts nodes) that take values 0 or 1</a:t>
            </a:r>
          </a:p>
          <a:p>
            <a:r>
              <a:rPr lang="en-US" altLang="en-US"/>
              <a:t>continuous weights, initially chosen randomly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5B71468-0B75-401B-85BC-D9912B414225}"/>
              </a:ext>
            </a:extLst>
          </p:cNvPr>
          <p:cNvSpPr>
            <a:spLocks noGrp="1" noChangeArrowheads="1"/>
          </p:cNvSpPr>
          <p:nvPr>
            <p:ph type="title"/>
          </p:nvPr>
        </p:nvSpPr>
        <p:spPr/>
        <p:txBody>
          <a:bodyPr/>
          <a:lstStyle/>
          <a:p>
            <a:r>
              <a:rPr lang="en-US" altLang="en-US"/>
              <a:t>Very simple example</a:t>
            </a:r>
          </a:p>
        </p:txBody>
      </p:sp>
      <p:sp>
        <p:nvSpPr>
          <p:cNvPr id="25603" name="Oval 3">
            <a:extLst>
              <a:ext uri="{FF2B5EF4-FFF2-40B4-BE49-F238E27FC236}">
                <a16:creationId xmlns:a16="http://schemas.microsoft.com/office/drawing/2014/main" id="{C858DC55-3A30-431E-933E-E3085A8C3579}"/>
              </a:ext>
            </a:extLst>
          </p:cNvPr>
          <p:cNvSpPr>
            <a:spLocks noChangeArrowheads="1"/>
          </p:cNvSpPr>
          <p:nvPr/>
        </p:nvSpPr>
        <p:spPr bwMode="auto">
          <a:xfrm>
            <a:off x="2209800" y="4724400"/>
            <a:ext cx="609600" cy="609600"/>
          </a:xfrm>
          <a:prstGeom prst="ellipse">
            <a:avLst/>
          </a:prstGeom>
          <a:solidFill>
            <a:schemeClr val="bg1"/>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5604" name="Oval 4">
            <a:extLst>
              <a:ext uri="{FF2B5EF4-FFF2-40B4-BE49-F238E27FC236}">
                <a16:creationId xmlns:a16="http://schemas.microsoft.com/office/drawing/2014/main" id="{5ECA8C2E-0B53-4452-BBDA-BDF23A34957C}"/>
              </a:ext>
            </a:extLst>
          </p:cNvPr>
          <p:cNvSpPr>
            <a:spLocks noChangeArrowheads="1"/>
          </p:cNvSpPr>
          <p:nvPr/>
        </p:nvSpPr>
        <p:spPr bwMode="auto">
          <a:xfrm>
            <a:off x="3962400" y="4724400"/>
            <a:ext cx="609600" cy="609600"/>
          </a:xfrm>
          <a:prstGeom prst="ellipse">
            <a:avLst/>
          </a:prstGeom>
          <a:solidFill>
            <a:schemeClr val="tx1"/>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5605" name="Oval 5">
            <a:extLst>
              <a:ext uri="{FF2B5EF4-FFF2-40B4-BE49-F238E27FC236}">
                <a16:creationId xmlns:a16="http://schemas.microsoft.com/office/drawing/2014/main" id="{DEAA4A53-200D-4875-B1D1-223397BAA0FB}"/>
              </a:ext>
            </a:extLst>
          </p:cNvPr>
          <p:cNvSpPr>
            <a:spLocks noChangeArrowheads="1"/>
          </p:cNvSpPr>
          <p:nvPr/>
        </p:nvSpPr>
        <p:spPr bwMode="auto">
          <a:xfrm>
            <a:off x="3048000" y="2819400"/>
            <a:ext cx="609600" cy="609600"/>
          </a:xfrm>
          <a:prstGeom prst="ellipse">
            <a:avLst/>
          </a:prstGeom>
          <a:solidFill>
            <a:schemeClr val="bg1"/>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cxnSp>
        <p:nvCxnSpPr>
          <p:cNvPr id="25606" name="AutoShape 6">
            <a:extLst>
              <a:ext uri="{FF2B5EF4-FFF2-40B4-BE49-F238E27FC236}">
                <a16:creationId xmlns:a16="http://schemas.microsoft.com/office/drawing/2014/main" id="{3E300DE3-1670-4F7A-96C3-CF40484704FA}"/>
              </a:ext>
            </a:extLst>
          </p:cNvPr>
          <p:cNvCxnSpPr>
            <a:cxnSpLocks noChangeShapeType="1"/>
            <a:stCxn id="25603" idx="0"/>
            <a:endCxn id="25605" idx="3"/>
          </p:cNvCxnSpPr>
          <p:nvPr/>
        </p:nvCxnSpPr>
        <p:spPr bwMode="auto">
          <a:xfrm flipV="1">
            <a:off x="2514600" y="3340100"/>
            <a:ext cx="622300" cy="13843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5607" name="AutoShape 7">
            <a:extLst>
              <a:ext uri="{FF2B5EF4-FFF2-40B4-BE49-F238E27FC236}">
                <a16:creationId xmlns:a16="http://schemas.microsoft.com/office/drawing/2014/main" id="{89F9DAC2-78A5-4FFC-BAD9-FDA56A6F988D}"/>
              </a:ext>
            </a:extLst>
          </p:cNvPr>
          <p:cNvCxnSpPr>
            <a:cxnSpLocks noChangeShapeType="1"/>
            <a:stCxn id="25604" idx="0"/>
            <a:endCxn id="25605" idx="5"/>
          </p:cNvCxnSpPr>
          <p:nvPr/>
        </p:nvCxnSpPr>
        <p:spPr bwMode="auto">
          <a:xfrm flipH="1" flipV="1">
            <a:off x="3568700" y="3340100"/>
            <a:ext cx="698500" cy="13843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5608" name="Text Box 8">
            <a:extLst>
              <a:ext uri="{FF2B5EF4-FFF2-40B4-BE49-F238E27FC236}">
                <a16:creationId xmlns:a16="http://schemas.microsoft.com/office/drawing/2014/main" id="{0C478C9B-38B7-4C3C-A485-76BDE0EC2CE9}"/>
              </a:ext>
            </a:extLst>
          </p:cNvPr>
          <p:cNvSpPr txBox="1">
            <a:spLocks noChangeArrowheads="1"/>
          </p:cNvSpPr>
          <p:nvPr/>
        </p:nvSpPr>
        <p:spPr bwMode="auto">
          <a:xfrm>
            <a:off x="2286000" y="5311775"/>
            <a:ext cx="387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t>0</a:t>
            </a:r>
          </a:p>
        </p:txBody>
      </p:sp>
      <p:sp>
        <p:nvSpPr>
          <p:cNvPr id="25609" name="Text Box 9">
            <a:extLst>
              <a:ext uri="{FF2B5EF4-FFF2-40B4-BE49-F238E27FC236}">
                <a16:creationId xmlns:a16="http://schemas.microsoft.com/office/drawing/2014/main" id="{479B804C-60E1-4DDB-855F-18A46A75B52A}"/>
              </a:ext>
            </a:extLst>
          </p:cNvPr>
          <p:cNvSpPr txBox="1">
            <a:spLocks noChangeArrowheads="1"/>
          </p:cNvSpPr>
          <p:nvPr/>
        </p:nvSpPr>
        <p:spPr bwMode="auto">
          <a:xfrm>
            <a:off x="4108450" y="5287963"/>
            <a:ext cx="3873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t>1</a:t>
            </a:r>
          </a:p>
        </p:txBody>
      </p:sp>
      <p:sp>
        <p:nvSpPr>
          <p:cNvPr id="25610" name="Text Box 10">
            <a:extLst>
              <a:ext uri="{FF2B5EF4-FFF2-40B4-BE49-F238E27FC236}">
                <a16:creationId xmlns:a16="http://schemas.microsoft.com/office/drawing/2014/main" id="{E95994C8-5B3E-466D-8836-C9BFC8C4C685}"/>
              </a:ext>
            </a:extLst>
          </p:cNvPr>
          <p:cNvSpPr txBox="1">
            <a:spLocks noChangeArrowheads="1"/>
          </p:cNvSpPr>
          <p:nvPr/>
        </p:nvSpPr>
        <p:spPr bwMode="auto">
          <a:xfrm>
            <a:off x="3194050" y="2286000"/>
            <a:ext cx="387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t>0</a:t>
            </a:r>
          </a:p>
        </p:txBody>
      </p:sp>
      <p:sp>
        <p:nvSpPr>
          <p:cNvPr id="60427" name="Text Box 11">
            <a:extLst>
              <a:ext uri="{FF2B5EF4-FFF2-40B4-BE49-F238E27FC236}">
                <a16:creationId xmlns:a16="http://schemas.microsoft.com/office/drawing/2014/main" id="{6D07028B-42B5-4502-846D-810DA958B811}"/>
              </a:ext>
            </a:extLst>
          </p:cNvPr>
          <p:cNvSpPr txBox="1">
            <a:spLocks noChangeArrowheads="1"/>
          </p:cNvSpPr>
          <p:nvPr/>
        </p:nvSpPr>
        <p:spPr bwMode="auto">
          <a:xfrm>
            <a:off x="3962400" y="3581400"/>
            <a:ext cx="8270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t>-0.1</a:t>
            </a:r>
          </a:p>
        </p:txBody>
      </p:sp>
      <p:sp>
        <p:nvSpPr>
          <p:cNvPr id="60428" name="Text Box 12">
            <a:extLst>
              <a:ext uri="{FF2B5EF4-FFF2-40B4-BE49-F238E27FC236}">
                <a16:creationId xmlns:a16="http://schemas.microsoft.com/office/drawing/2014/main" id="{CCFA6CF0-1972-4EC5-AA91-5396533233AE}"/>
              </a:ext>
            </a:extLst>
          </p:cNvPr>
          <p:cNvSpPr txBox="1">
            <a:spLocks noChangeArrowheads="1"/>
          </p:cNvSpPr>
          <p:nvPr/>
        </p:nvSpPr>
        <p:spPr bwMode="auto">
          <a:xfrm>
            <a:off x="1981200" y="3581400"/>
            <a:ext cx="692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t>0.4</a:t>
            </a:r>
          </a:p>
        </p:txBody>
      </p:sp>
      <p:sp>
        <p:nvSpPr>
          <p:cNvPr id="60429" name="Text Box 13">
            <a:extLst>
              <a:ext uri="{FF2B5EF4-FFF2-40B4-BE49-F238E27FC236}">
                <a16:creationId xmlns:a16="http://schemas.microsoft.com/office/drawing/2014/main" id="{471664C3-8B39-4437-B603-A2919CD4972C}"/>
              </a:ext>
            </a:extLst>
          </p:cNvPr>
          <p:cNvSpPr txBox="1">
            <a:spLocks noChangeArrowheads="1"/>
          </p:cNvSpPr>
          <p:nvPr/>
        </p:nvSpPr>
        <p:spPr bwMode="auto">
          <a:xfrm>
            <a:off x="3886200" y="2819400"/>
            <a:ext cx="4518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net input = 0.4 </a:t>
            </a:r>
            <a:r>
              <a:rPr lang="en-US" altLang="en-US">
                <a:sym typeface="Symbol" panose="05050102010706020507" pitchFamily="18" charset="2"/>
              </a:rPr>
              <a:t> 0 + -0.1  1 = -0.1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42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042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04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7" grpId="0" autoUpdateAnimBg="0"/>
      <p:bldP spid="60428" grpId="0" autoUpdateAnimBg="0"/>
      <p:bldP spid="6042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606D0AFE-17B1-4344-8288-4CA30B79B9AD}"/>
              </a:ext>
            </a:extLst>
          </p:cNvPr>
          <p:cNvSpPr>
            <a:spLocks noGrp="1" noChangeArrowheads="1"/>
          </p:cNvSpPr>
          <p:nvPr>
            <p:ph type="title"/>
          </p:nvPr>
        </p:nvSpPr>
        <p:spPr/>
        <p:txBody>
          <a:bodyPr/>
          <a:lstStyle/>
          <a:p>
            <a:r>
              <a:rPr lang="en-US" altLang="en-US"/>
              <a:t>Learning problem to be solved</a:t>
            </a:r>
          </a:p>
        </p:txBody>
      </p:sp>
      <p:sp>
        <p:nvSpPr>
          <p:cNvPr id="26627" name="Rectangle 3">
            <a:extLst>
              <a:ext uri="{FF2B5EF4-FFF2-40B4-BE49-F238E27FC236}">
                <a16:creationId xmlns:a16="http://schemas.microsoft.com/office/drawing/2014/main" id="{E5BBDB36-6EC0-47BD-A0D4-E79B1A73D63A}"/>
              </a:ext>
            </a:extLst>
          </p:cNvPr>
          <p:cNvSpPr>
            <a:spLocks noGrp="1" noChangeArrowheads="1"/>
          </p:cNvSpPr>
          <p:nvPr>
            <p:ph idx="1"/>
          </p:nvPr>
        </p:nvSpPr>
        <p:spPr/>
        <p:txBody>
          <a:bodyPr/>
          <a:lstStyle/>
          <a:p>
            <a:r>
              <a:rPr lang="en-US" altLang="en-US"/>
              <a:t>Suppose we have an input pattern (0 1)</a:t>
            </a:r>
          </a:p>
          <a:p>
            <a:r>
              <a:rPr lang="en-US" altLang="en-US"/>
              <a:t>We have a single output pattern (1)</a:t>
            </a:r>
          </a:p>
          <a:p>
            <a:r>
              <a:rPr lang="en-US" altLang="en-US"/>
              <a:t>We have a net input of -0.1, which gives an output pattern of (0)</a:t>
            </a:r>
          </a:p>
          <a:p>
            <a:r>
              <a:rPr lang="en-US" altLang="en-US"/>
              <a:t>How could we adjust the weights, so that this situation is remedied and the spontaneous output matches our target output pattern of (1)?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CBC56FD-7B51-4F45-A50F-5EB8B8E9C115}"/>
              </a:ext>
            </a:extLst>
          </p:cNvPr>
          <p:cNvSpPr>
            <a:spLocks noGrp="1" noChangeArrowheads="1"/>
          </p:cNvSpPr>
          <p:nvPr>
            <p:ph type="title"/>
          </p:nvPr>
        </p:nvSpPr>
        <p:spPr/>
        <p:txBody>
          <a:bodyPr/>
          <a:lstStyle/>
          <a:p>
            <a:r>
              <a:rPr lang="en-US" altLang="en-US"/>
              <a:t>Answer</a:t>
            </a:r>
          </a:p>
        </p:txBody>
      </p:sp>
      <p:sp>
        <p:nvSpPr>
          <p:cNvPr id="27651" name="Rectangle 3">
            <a:extLst>
              <a:ext uri="{FF2B5EF4-FFF2-40B4-BE49-F238E27FC236}">
                <a16:creationId xmlns:a16="http://schemas.microsoft.com/office/drawing/2014/main" id="{A666C481-3AEE-4655-B25D-51C3381E7269}"/>
              </a:ext>
            </a:extLst>
          </p:cNvPr>
          <p:cNvSpPr>
            <a:spLocks noGrp="1" noChangeArrowheads="1"/>
          </p:cNvSpPr>
          <p:nvPr>
            <p:ph idx="1"/>
          </p:nvPr>
        </p:nvSpPr>
        <p:spPr/>
        <p:txBody>
          <a:bodyPr/>
          <a:lstStyle/>
          <a:p>
            <a:r>
              <a:rPr lang="en-US" altLang="en-US"/>
              <a:t>Increase the weights, so that the net input exceeds 0.0</a:t>
            </a:r>
          </a:p>
          <a:p>
            <a:r>
              <a:rPr lang="en-US" altLang="en-US"/>
              <a:t>E.g., add 0.2 to all weights</a:t>
            </a:r>
          </a:p>
          <a:p>
            <a:r>
              <a:rPr lang="en-US" altLang="en-US"/>
              <a:t>Observation: Weight from input node with activation 0 does not have any effect on the net input</a:t>
            </a:r>
          </a:p>
          <a:p>
            <a:r>
              <a:rPr lang="en-US" altLang="en-US"/>
              <a:t>So we will leave it alone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TM03090434[[fn=Wood Type]]</Template>
  <TotalTime>715</TotalTime>
  <Words>1475</Words>
  <Application>Microsoft Office PowerPoint</Application>
  <PresentationFormat>On-screen Show (4:3)</PresentationFormat>
  <Paragraphs>170</Paragraphs>
  <Slides>28</Slides>
  <Notes>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40" baseType="lpstr">
      <vt:lpstr>Calibri</vt:lpstr>
      <vt:lpstr>Courier New</vt:lpstr>
      <vt:lpstr>Impact</vt:lpstr>
      <vt:lpstr>Monotype Sorts</vt:lpstr>
      <vt:lpstr>Rockwell</vt:lpstr>
      <vt:lpstr>Rockwell Condensed</vt:lpstr>
      <vt:lpstr>Rockwell Extra Bold</vt:lpstr>
      <vt:lpstr>Symbol</vt:lpstr>
      <vt:lpstr>Times New Roman</vt:lpstr>
      <vt:lpstr>Wingdings</vt:lpstr>
      <vt:lpstr>Wood Type</vt:lpstr>
      <vt:lpstr>Document</vt:lpstr>
      <vt:lpstr>Introduction to Connectionism</vt:lpstr>
      <vt:lpstr>Alerts</vt:lpstr>
      <vt:lpstr>Hebb (1949)</vt:lpstr>
      <vt:lpstr>Hebb-rule sound-bite:</vt:lpstr>
      <vt:lpstr>William James (1890)</vt:lpstr>
      <vt:lpstr>The Perceptron by Frank Rosenblatt (1958, 1962)</vt:lpstr>
      <vt:lpstr>Very simple example</vt:lpstr>
      <vt:lpstr>Learning problem to be solved</vt:lpstr>
      <vt:lpstr>Answer</vt:lpstr>
      <vt:lpstr>Perceptron algorithm in words</vt:lpstr>
      <vt:lpstr>Perceptron algorithm in rules</vt:lpstr>
      <vt:lpstr>Perceptron algorithm as equation</vt:lpstr>
      <vt:lpstr>Perceptron algorithm in pseudo-code</vt:lpstr>
      <vt:lpstr>Perceptron convergence theorem</vt:lpstr>
      <vt:lpstr>Only binary input-output values</vt:lpstr>
      <vt:lpstr>Minsky and Papert book caused the ‘first wave’ to die out</vt:lpstr>
      <vt:lpstr>Error-backpropagation</vt:lpstr>
      <vt:lpstr>Error-backpropagation by Rumelhart, Hinton, and Williams</vt:lpstr>
      <vt:lpstr>The problem to be solved</vt:lpstr>
      <vt:lpstr>The backprop trick</vt:lpstr>
      <vt:lpstr>Characteristics of backpropagation</vt:lpstr>
      <vt:lpstr>Logistic function</vt:lpstr>
      <vt:lpstr>Backpropagation algorithm in rules</vt:lpstr>
      <vt:lpstr>Weight change and momentum</vt:lpstr>
      <vt:lpstr>Backpropagation in equations I</vt:lpstr>
      <vt:lpstr>Backpropagation in equations II</vt:lpstr>
      <vt:lpstr>Backpropagation in equations III</vt:lpstr>
      <vt:lpstr>NetTalk: Backpropagation’s ‘killer-app’</vt:lpstr>
    </vt:vector>
  </TitlesOfParts>
  <Company>University of Amsterdam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Connectionist models of memory</dc:title>
  <dc:creator>Jaap Murre</dc:creator>
  <cp:lastModifiedBy>Stucki, David</cp:lastModifiedBy>
  <cp:revision>32</cp:revision>
  <dcterms:created xsi:type="dcterms:W3CDTF">1999-02-02T20:47:06Z</dcterms:created>
  <dcterms:modified xsi:type="dcterms:W3CDTF">2024-09-18T01:44:33Z</dcterms:modified>
</cp:coreProperties>
</file>